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74" r:id="rId2"/>
    <p:sldId id="293" r:id="rId3"/>
    <p:sldId id="310" r:id="rId4"/>
    <p:sldId id="305" r:id="rId5"/>
    <p:sldId id="304" r:id="rId6"/>
    <p:sldId id="311" r:id="rId7"/>
    <p:sldId id="294" r:id="rId8"/>
    <p:sldId id="306" r:id="rId9"/>
    <p:sldId id="307" r:id="rId10"/>
    <p:sldId id="312" r:id="rId11"/>
    <p:sldId id="298" r:id="rId12"/>
    <p:sldId id="297" r:id="rId13"/>
    <p:sldId id="301" r:id="rId14"/>
    <p:sldId id="313" r:id="rId15"/>
    <p:sldId id="303" r:id="rId16"/>
    <p:sldId id="302" r:id="rId17"/>
    <p:sldId id="280" r:id="rId18"/>
    <p:sldId id="292" r:id="rId19"/>
    <p:sldId id="309" r:id="rId20"/>
    <p:sldId id="258" r:id="rId21"/>
    <p:sldId id="264" r:id="rId22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A70"/>
    <a:srgbClr val="38B5E4"/>
    <a:srgbClr val="C9C9C9"/>
    <a:srgbClr val="D5D5D5"/>
    <a:srgbClr val="E4E4E4"/>
    <a:srgbClr val="F5F5F5"/>
    <a:srgbClr val="ECECEC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B78F3-479E-4B86-ACF0-B3F78359FA22}" type="datetimeFigureOut">
              <a:rPr lang="pl-PL" smtClean="0"/>
              <a:t>2020-05-15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27F62-1A57-4971-B4BE-0A42F760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0963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8.svg"/><Relationship Id="rId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B9B6CA-50D4-46B7-9B5F-C388A0CF1E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95600"/>
            <a:ext cx="9144000" cy="706438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09ECB99-62A8-4150-90C8-76DE113039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54338"/>
            <a:ext cx="9144000" cy="376076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Imię i nazwisko prelegenta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9BB1203A-C8FD-4499-BE99-331BB9472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51715" y="5642549"/>
            <a:ext cx="2272747" cy="75055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A9265362-EF55-4852-98D0-07C5840A04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55636" y="5692821"/>
            <a:ext cx="1587029" cy="650006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xmlns="" id="{B80C39CE-4AEB-418C-AA90-3B1DFD180E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9264" y="281361"/>
            <a:ext cx="881062" cy="591195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xmlns="" id="{3AB9288B-6333-49F1-865B-7B75E44664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49335" y="464901"/>
            <a:ext cx="4978530" cy="358813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6B623E08-9394-4257-B5CD-7BC7434A333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49335" y="5676654"/>
            <a:ext cx="1971207" cy="6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4578C23F-D2D1-4D71-8ACA-10D22FA6F82F}"/>
              </a:ext>
            </a:extLst>
          </p:cNvPr>
          <p:cNvSpPr/>
          <p:nvPr userDrawn="1"/>
        </p:nvSpPr>
        <p:spPr>
          <a:xfrm>
            <a:off x="0" y="6151562"/>
            <a:ext cx="12192000" cy="706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B9B6CA-50D4-46B7-9B5F-C388A0CF1E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95600"/>
            <a:ext cx="9144000" cy="706438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09ECB99-62A8-4150-90C8-76DE113039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54338"/>
            <a:ext cx="9144000" cy="376076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Imię i nazwisko prelegenta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9BB1203A-C8FD-4499-BE99-331BB9472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97796" y="6305121"/>
            <a:ext cx="1314947" cy="43424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A9265362-EF55-4852-98D0-07C5840A04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58664" y="6334206"/>
            <a:ext cx="918210" cy="37607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F9811D05-CC2D-4FAE-A549-EAB54C2CC3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898247" y="6329444"/>
            <a:ext cx="1140353" cy="394783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xmlns="" id="{B80C39CE-4AEB-418C-AA90-3B1DFD180E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9264" y="281361"/>
            <a:ext cx="881062" cy="591195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xmlns="" id="{3AB9288B-6333-49F1-865B-7B75E44664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49335" y="464901"/>
            <a:ext cx="4978530" cy="3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2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C49D90-0B94-4579-87D8-6A4C2FC5F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735" y="406399"/>
            <a:ext cx="10385808" cy="569372"/>
          </a:xfrm>
        </p:spPr>
        <p:txBody>
          <a:bodyPr>
            <a:noAutofit/>
          </a:bodyPr>
          <a:lstStyle>
            <a:lvl1pPr>
              <a:defRPr sz="3200">
                <a:solidFill>
                  <a:srgbClr val="1F3A70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0A4096B-2EE6-4A1A-9E50-FB64E231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680F-9661-46B9-8B48-8BFACAD3F35E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79C22596-2E7C-4AC1-A2DC-A497ACD04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264" y="281361"/>
            <a:ext cx="881062" cy="591195"/>
          </a:xfrm>
          <a:prstGeom prst="rect">
            <a:avLst/>
          </a:prstGeom>
        </p:spPr>
      </p:pic>
      <p:sp>
        <p:nvSpPr>
          <p:cNvPr id="10" name="Freeform: Shape 4">
            <a:extLst>
              <a:ext uri="{FF2B5EF4-FFF2-40B4-BE49-F238E27FC236}">
                <a16:creationId xmlns:a16="http://schemas.microsoft.com/office/drawing/2014/main" xmlns="" id="{5757FFD8-8897-4823-BAFE-D87C7B91C9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28875"/>
            <a:ext cx="12192000" cy="2009775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4DB9678-AA3A-4BCB-88F2-403017EEDB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97796" y="6305121"/>
            <a:ext cx="1314947" cy="43424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0ED0BC2E-EC0E-4874-B337-AD98237230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58664" y="6334206"/>
            <a:ext cx="918210" cy="376075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359BFBC7-0CFF-4DB9-87FF-C3E797C6FF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898247" y="6329444"/>
            <a:ext cx="1140353" cy="3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C49D90-0B94-4579-87D8-6A4C2FC5F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735" y="406399"/>
            <a:ext cx="10385808" cy="569372"/>
          </a:xfrm>
        </p:spPr>
        <p:txBody>
          <a:bodyPr>
            <a:noAutofit/>
          </a:bodyPr>
          <a:lstStyle>
            <a:lvl1pPr>
              <a:defRPr sz="3200">
                <a:solidFill>
                  <a:srgbClr val="1F3A70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0A4096B-2EE6-4A1A-9E50-FB64E231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680F-9661-46B9-8B48-8BFACAD3F35E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79C22596-2E7C-4AC1-A2DC-A497ACD04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264" y="281361"/>
            <a:ext cx="881062" cy="59119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4DB9678-AA3A-4BCB-88F2-403017EEDB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97796" y="6305121"/>
            <a:ext cx="1314947" cy="43424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0ED0BC2E-EC0E-4874-B337-AD98237230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58664" y="6334206"/>
            <a:ext cx="918210" cy="376075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359BFBC7-0CFF-4DB9-87FF-C3E797C6FF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898247" y="6329444"/>
            <a:ext cx="1140353" cy="3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8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C49D90-0B94-4579-87D8-6A4C2FC5F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399" y="406399"/>
            <a:ext cx="4463143" cy="569372"/>
          </a:xfrm>
        </p:spPr>
        <p:txBody>
          <a:bodyPr>
            <a:noAutofit/>
          </a:bodyPr>
          <a:lstStyle>
            <a:lvl1pPr>
              <a:defRPr sz="3200">
                <a:solidFill>
                  <a:srgbClr val="1F3A70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0A4096B-2EE6-4A1A-9E50-FB64E231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680F-9661-46B9-8B48-8BFACAD3F35E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79C22596-2E7C-4AC1-A2DC-A497ACD04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264" y="281361"/>
            <a:ext cx="881062" cy="591195"/>
          </a:xfrm>
          <a:prstGeom prst="rect">
            <a:avLst/>
          </a:prstGeom>
        </p:spPr>
      </p:pic>
      <p:sp>
        <p:nvSpPr>
          <p:cNvPr id="10" name="Freeform: Shape 4">
            <a:extLst>
              <a:ext uri="{FF2B5EF4-FFF2-40B4-BE49-F238E27FC236}">
                <a16:creationId xmlns:a16="http://schemas.microsoft.com/office/drawing/2014/main" xmlns="" id="{5757FFD8-8897-4823-BAFE-D87C7B91C9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189785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4DB9678-AA3A-4BCB-88F2-403017EEDB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97796" y="6305121"/>
            <a:ext cx="1314947" cy="43424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0ED0BC2E-EC0E-4874-B337-AD98237230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58664" y="6334206"/>
            <a:ext cx="918210" cy="376075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359BFBC7-0CFF-4DB9-87FF-C3E797C6FF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898247" y="6329444"/>
            <a:ext cx="1140353" cy="3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4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C49D90-0B94-4579-87D8-6A4C2FC5F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735" y="406399"/>
            <a:ext cx="10385808" cy="569372"/>
          </a:xfrm>
        </p:spPr>
        <p:txBody>
          <a:bodyPr>
            <a:noAutofit/>
          </a:bodyPr>
          <a:lstStyle>
            <a:lvl1pPr>
              <a:defRPr sz="3200">
                <a:solidFill>
                  <a:srgbClr val="1F3A70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0A4096B-2EE6-4A1A-9E50-FB64E231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680F-9661-46B9-8B48-8BFACAD3F35E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79C22596-2E7C-4AC1-A2DC-A497ACD04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264" y="281361"/>
            <a:ext cx="881062" cy="59119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4DB9678-AA3A-4BCB-88F2-403017EEDB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97796" y="6305121"/>
            <a:ext cx="1314947" cy="43424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0ED0BC2E-EC0E-4874-B337-AD98237230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58664" y="6334206"/>
            <a:ext cx="918210" cy="376075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359BFBC7-0CFF-4DB9-87FF-C3E797C6FF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898247" y="6329444"/>
            <a:ext cx="1140353" cy="394783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7274EA04-5A0C-4318-BCDF-04B0D7A4D2DD}"/>
              </a:ext>
            </a:extLst>
          </p:cNvPr>
          <p:cNvSpPr/>
          <p:nvPr userDrawn="1"/>
        </p:nvSpPr>
        <p:spPr>
          <a:xfrm>
            <a:off x="0" y="1160870"/>
            <a:ext cx="4038600" cy="4853354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B5ABDFD8-83C7-44AE-AE77-8FF9B37F47FD}"/>
              </a:ext>
            </a:extLst>
          </p:cNvPr>
          <p:cNvSpPr/>
          <p:nvPr userDrawn="1"/>
        </p:nvSpPr>
        <p:spPr>
          <a:xfrm>
            <a:off x="4035968" y="1160870"/>
            <a:ext cx="4117433" cy="485335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FDD90260-4D47-4FCA-BA9C-F1DB45CDEB43}"/>
              </a:ext>
            </a:extLst>
          </p:cNvPr>
          <p:cNvSpPr/>
          <p:nvPr userDrawn="1"/>
        </p:nvSpPr>
        <p:spPr>
          <a:xfrm>
            <a:off x="8150769" y="1160870"/>
            <a:ext cx="4038600" cy="4853354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22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4">
            <a:extLst>
              <a:ext uri="{FF2B5EF4-FFF2-40B4-BE49-F238E27FC236}">
                <a16:creationId xmlns:a16="http://schemas.microsoft.com/office/drawing/2014/main" xmlns="" id="{5757FFD8-8897-4823-BAFE-D87C7B91C9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99833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C49D90-0B94-4579-87D8-6A4C2FC5F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735" y="406399"/>
            <a:ext cx="10385808" cy="569372"/>
          </a:xfrm>
        </p:spPr>
        <p:txBody>
          <a:bodyPr>
            <a:noAutofit/>
          </a:bodyPr>
          <a:lstStyle>
            <a:lvl1pPr>
              <a:defRPr sz="3200">
                <a:solidFill>
                  <a:srgbClr val="1F3A70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0A4096B-2EE6-4A1A-9E50-FB64E231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680F-9661-46B9-8B48-8BFACAD3F35E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79C22596-2E7C-4AC1-A2DC-A497ACD04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98556" y="281361"/>
            <a:ext cx="881062" cy="59119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4DB9678-AA3A-4BCB-88F2-403017EEDB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97796" y="6305121"/>
            <a:ext cx="1314947" cy="43424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0ED0BC2E-EC0E-4874-B337-AD98237230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58664" y="6334206"/>
            <a:ext cx="918210" cy="376075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359BFBC7-0CFF-4DB9-87FF-C3E797C6FF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898247" y="6329444"/>
            <a:ext cx="1140353" cy="3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6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4">
            <a:extLst>
              <a:ext uri="{FF2B5EF4-FFF2-40B4-BE49-F238E27FC236}">
                <a16:creationId xmlns:a16="http://schemas.microsoft.com/office/drawing/2014/main" xmlns="" id="{5757FFD8-8897-4823-BAFE-D87C7B91C9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6874" y="0"/>
            <a:ext cx="2915126" cy="6857999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C49D90-0B94-4579-87D8-6A4C2FC5F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735" y="406399"/>
            <a:ext cx="10385808" cy="569372"/>
          </a:xfrm>
        </p:spPr>
        <p:txBody>
          <a:bodyPr>
            <a:noAutofit/>
          </a:bodyPr>
          <a:lstStyle>
            <a:lvl1pPr>
              <a:defRPr sz="3200">
                <a:solidFill>
                  <a:srgbClr val="1F3A70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0A4096B-2EE6-4A1A-9E50-FB64E231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680F-9661-46B9-8B48-8BFACAD3F35E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79C22596-2E7C-4AC1-A2DC-A497ACD04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72332" y="281361"/>
            <a:ext cx="881062" cy="59119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4DB9678-AA3A-4BCB-88F2-403017EEDB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11123" y="6305121"/>
            <a:ext cx="1314947" cy="43424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0ED0BC2E-EC0E-4874-B337-AD98237230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71991" y="6334206"/>
            <a:ext cx="918210" cy="376075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359BFBC7-0CFF-4DB9-87FF-C3E797C6FF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11574" y="6329444"/>
            <a:ext cx="1140353" cy="3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1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439D3C92-D21B-4E91-A1D5-34A7EC20E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8847AE8-3AEA-4738-B03A-A61112F77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526EB96-ED44-4597-B220-7C9478071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44704-5C77-41A3-B7D1-52327A6A4527}" type="datetimeFigureOut">
              <a:rPr lang="pl-PL" smtClean="0"/>
              <a:t>2020-05-15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0F3B7B5-3475-48D6-A330-F929812FB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FB924C0-1AB1-415E-922F-6DE4B436E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4680F-9661-46B9-8B48-8BFACAD3F3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94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4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8E1256-9ABE-4540-8130-351C993FA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714" y="1368192"/>
            <a:ext cx="10715898" cy="2867431"/>
          </a:xfrm>
        </p:spPr>
        <p:txBody>
          <a:bodyPr>
            <a:normAutofit/>
          </a:bodyPr>
          <a:lstStyle/>
          <a:p>
            <a:r>
              <a:rPr lang="pl-PL" sz="5400" dirty="0"/>
              <a:t>Nowe zasady dofinansowania inwestycji w ramach programu „Czyste Powietrze”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925A9D2A-B7DB-4652-8FC9-876E4C83C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3661"/>
            <a:ext cx="9144000" cy="376076"/>
          </a:xfrm>
        </p:spPr>
        <p:txBody>
          <a:bodyPr/>
          <a:lstStyle/>
          <a:p>
            <a:r>
              <a:rPr lang="pl-PL" dirty="0"/>
              <a:t>Katarzyna Siwkowska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xmlns="" id="{266DAEAB-961C-4F11-8E6A-3DD45623D650}"/>
              </a:ext>
            </a:extLst>
          </p:cNvPr>
          <p:cNvSpPr txBox="1">
            <a:spLocks/>
          </p:cNvSpPr>
          <p:nvPr/>
        </p:nvSpPr>
        <p:spPr>
          <a:xfrm>
            <a:off x="3405052" y="4799737"/>
            <a:ext cx="5521234" cy="59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500" dirty="0"/>
              <a:t>Zastępca Dyrektora Departamentu Efektywności Energetycznej </a:t>
            </a:r>
            <a:r>
              <a:rPr lang="pl-PL" sz="1400" dirty="0"/>
              <a:t>NFOŚiGW</a:t>
            </a:r>
            <a:endParaRPr lang="pl-PL" sz="1600" dirty="0"/>
          </a:p>
          <a:p>
            <a:endParaRPr lang="pl-PL" sz="1600" dirty="0"/>
          </a:p>
          <a:p>
            <a:endParaRPr lang="pl-PL" sz="1600" dirty="0"/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xmlns="" id="{684CD0B9-E93B-4E74-AF7B-C491F053D18D}"/>
              </a:ext>
            </a:extLst>
          </p:cNvPr>
          <p:cNvSpPr txBox="1">
            <a:spLocks/>
          </p:cNvSpPr>
          <p:nvPr/>
        </p:nvSpPr>
        <p:spPr>
          <a:xfrm>
            <a:off x="4823210" y="3788193"/>
            <a:ext cx="2371411" cy="447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11.05.2020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37768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xmlns="" id="{9485DB69-8ABA-4E49-A4FD-5C7264C191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" b="4803"/>
          <a:stretch>
            <a:fillRect/>
          </a:stretch>
        </p:blipFill>
        <p:spPr>
          <a:xfrm>
            <a:off x="0" y="0"/>
            <a:ext cx="12192000" cy="6199188"/>
          </a:xfr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xmlns="" id="{6B496E4F-B6D0-48F9-8FED-073D6A5C9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89343" y="281361"/>
            <a:ext cx="881062" cy="591195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332338" y="255858"/>
            <a:ext cx="8123685" cy="925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4. Wprowadzenie możliwości składania wniosków online</a:t>
            </a:r>
            <a:endParaRPr lang="pl-PL" sz="28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872272" y="1148324"/>
            <a:ext cx="48057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wniosek elektroniczny </a:t>
            </a:r>
          </a:p>
          <a:p>
            <a:pPr lvl="0"/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 serwisie </a:t>
            </a:r>
            <a:r>
              <a:rPr lang="pl-PL" sz="2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gov.pl </a:t>
            </a:r>
          </a:p>
          <a:p>
            <a:pPr lvl="0"/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 pozostaje możliwość złożenia wniosku przez portal beneficjenta </a:t>
            </a:r>
            <a:r>
              <a:rPr lang="pl-PL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wfośigw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endParaRPr lang="pl-PL" sz="28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480384" y="1800592"/>
            <a:ext cx="210421" cy="226423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2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tekstu 1">
            <a:extLst>
              <a:ext uri="{FF2B5EF4-FFF2-40B4-BE49-F238E27FC236}">
                <a16:creationId xmlns:a16="http://schemas.microsoft.com/office/drawing/2014/main" xmlns="" id="{7128BE0D-D1AA-4A41-81D2-3ABA55FF2C9A}"/>
              </a:ext>
            </a:extLst>
          </p:cNvPr>
          <p:cNvSpPr txBox="1">
            <a:spLocks/>
          </p:cNvSpPr>
          <p:nvPr/>
        </p:nvSpPr>
        <p:spPr>
          <a:xfrm>
            <a:off x="436841" y="406399"/>
            <a:ext cx="9664505" cy="509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b="1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436841" y="630935"/>
            <a:ext cx="10385808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5. Włączenie banków w program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20821" y="1266566"/>
            <a:ext cx="10868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wprowadzenie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programu specjalnej formy dotacji, tj. „dotacji z przeznaczeniem na częściową spłatę kapitału kredytu</a:t>
            </a:r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b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bank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jako źródło finansowania uzupełniającego i pomostowego (pożyczki/kredyty</a:t>
            </a:r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0"/>
            <a:endParaRPr lang="pl-PL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udostępnienie nowych kanałów dystrybucji dotacji</a:t>
            </a:r>
          </a:p>
          <a:p>
            <a:pPr lvl="0"/>
            <a:endParaRPr lang="pl-PL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realizacja jednej z głównych rekomendacji Komisji Europejskiej, w ramach programu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pomocy technicznej dla polskiego </a:t>
            </a:r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rządu,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tj. Catching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Regions</a:t>
            </a:r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98515" y="1462695"/>
            <a:ext cx="222305" cy="195213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98515" y="2304901"/>
            <a:ext cx="222305" cy="188106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98516" y="2908159"/>
            <a:ext cx="222305" cy="195213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ymbol zastępczy obrazu 24" descr="Obraz zawierający wewnątrz, stół, siedzi, duży&#10;&#10;Opis wygenerowany automatycznie">
            <a:extLst>
              <a:ext uri="{FF2B5EF4-FFF2-40B4-BE49-F238E27FC236}">
                <a16:creationId xmlns:a16="http://schemas.microsoft.com/office/drawing/2014/main" xmlns="" id="{F64DB2D3-C0CE-4A97-A8BC-F5228D72E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29"/>
          <a:stretch>
            <a:fillRect/>
          </a:stretch>
        </p:blipFill>
        <p:spPr>
          <a:xfrm>
            <a:off x="0" y="4172056"/>
            <a:ext cx="12192000" cy="2009775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98515" y="3518523"/>
            <a:ext cx="222305" cy="195213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16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348629" y="501357"/>
            <a:ext cx="7110262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6. Wzmocnienie współpracy z gminami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36840" y="1070729"/>
            <a:ext cx="865728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3399"/>
              </a:buClr>
            </a:pP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Zadania gmin </a:t>
            </a: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wydawanie zaświadczeń potwierdzających prawo do zwiększonego dofinansowania</a:t>
            </a:r>
            <a:b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pomoc wnioskodawcom w złożeniu wniosku</a:t>
            </a:r>
            <a:b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ożliwość udzielania 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pożyczek osobom uprawnionym do zwiększonego dofinansowania </a:t>
            </a:r>
            <a:b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(ze środków udostępnionych przez NFOŚiGW dla wojewódzkich funduszy z przeznaczeniem na pożyczki dla beneficjentów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pl-P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ożliwość łączenia dotacji z programów gminnych z dotacją w programie Czyste Powietrze</a:t>
            </a:r>
          </a:p>
          <a:p>
            <a:pPr lvl="0">
              <a:buClr>
                <a:srgbClr val="003399"/>
              </a:buClr>
            </a:pP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buClr>
                <a:srgbClr val="003399"/>
              </a:buClr>
            </a:pP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Dodatkowo – Stop Smog</a:t>
            </a: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gmina otrzymuje </a:t>
            </a:r>
            <a:r>
              <a:rPr lang="pl-PL" sz="1600" dirty="0">
                <a:solidFill>
                  <a:srgbClr val="FF0000"/>
                </a:solidFill>
              </a:rPr>
              <a:t>do 70% dofinansowania 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wymianę kotłów/ocieplenie domów jednorodzinnych osób ubogich energetycznie</a:t>
            </a: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gmina dokonuje wyboru Beneficjentów oraz wyłonienia wykonawcy, który wykona prace termomodernizacyjne i będzie opłacony przez gminę</a:t>
            </a: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Beneficjent nie otrzymuje środków finansowych na realizację przedsięwzięcia, gmina bierze na siebie realizację i koszty</a:t>
            </a:r>
          </a:p>
        </p:txBody>
      </p:sp>
      <p:pic>
        <p:nvPicPr>
          <p:cNvPr id="8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xmlns="" id="{17BC0A7E-FC9E-4B94-BF2E-4DDC79771D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1720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3169883" y="778774"/>
            <a:ext cx="7489408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7. Integracja z programem „Mój Prąd”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641597" y="1668269"/>
            <a:ext cx="82368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możliwość uzyskania dotacji w wysokości </a:t>
            </a:r>
            <a:r>
              <a:rPr lang="pl-PL" sz="2400" b="1" dirty="0">
                <a:solidFill>
                  <a:srgbClr val="FF0000"/>
                </a:solidFill>
              </a:rPr>
              <a:t>5 tys. zł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 przypadku montażu instalacji fotowoltaicznej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zniesienie konieczności występowania przez wnioskodawcę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 dwoma wnioskami – jednym w ramach programu „Czyste Powietrze”, a drugim w ramach programu „Mój Prąd”</a:t>
            </a:r>
          </a:p>
        </p:txBody>
      </p:sp>
      <p:pic>
        <p:nvPicPr>
          <p:cNvPr id="10" name="Symbol zastępczy obrazu 6" descr="Obraz zawierający trawa, zewnętrzne, obiekt, zachmurzenie&#10;&#10;Opis wygenerowany automatycznie">
            <a:extLst>
              <a:ext uri="{FF2B5EF4-FFF2-40B4-BE49-F238E27FC236}">
                <a16:creationId xmlns:a16="http://schemas.microsoft.com/office/drawing/2014/main" xmlns="" id="{70F109CF-2B64-49E9-B4CC-860C54768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6" r="37186"/>
          <a:stretch>
            <a:fillRect/>
          </a:stretch>
        </p:blipFill>
        <p:spPr>
          <a:xfrm>
            <a:off x="0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3215680" y="2169286"/>
            <a:ext cx="276457" cy="272004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3215680" y="3272385"/>
            <a:ext cx="276457" cy="272004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75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1515290"/>
            <a:ext cx="5029201" cy="3642832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436840" y="827347"/>
            <a:ext cx="8903103" cy="687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 dirty="0"/>
              <a:t>8. Poziomy dotacji powiązane z efektem ekologicznym – </a:t>
            </a:r>
          </a:p>
          <a:p>
            <a:pPr>
              <a:lnSpc>
                <a:spcPct val="100000"/>
              </a:lnSpc>
            </a:pPr>
            <a:r>
              <a:rPr lang="pl-PL" sz="2800" b="1" dirty="0"/>
              <a:t>    bonus za niskoemisyjność i odnawialność 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166949" y="1577695"/>
            <a:ext cx="66968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premiowanie tych inwestycji, które są rozwiązaniami bezemisyjnymi (pod względem niskiej emisji) i umożliwiają redukcję emisji CO2 </a:t>
            </a:r>
          </a:p>
          <a:p>
            <a:pPr lvl="0"/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najwyższe dofinansowanie dla inwestycji optymalnych z punktu widzenia celów powietrzno-klimatycznych, tj. instalacja łącznie </a:t>
            </a:r>
            <a:r>
              <a:rPr lang="pl-PL" sz="2400" dirty="0">
                <a:solidFill>
                  <a:srgbClr val="FF0000"/>
                </a:solidFill>
              </a:rPr>
              <a:t>pompy ciepła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oraz </a:t>
            </a:r>
            <a:r>
              <a:rPr lang="pl-PL" sz="2400" dirty="0">
                <a:solidFill>
                  <a:srgbClr val="FF0000"/>
                </a:solidFill>
              </a:rPr>
              <a:t>instalacji fotowoltaicznej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766354" y="2125816"/>
            <a:ext cx="269966" cy="212106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766354" y="3556300"/>
            <a:ext cx="269966" cy="240638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30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obrazu 16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xmlns="" id="{919A20A8-ACDA-4A80-B99C-403B1D2F4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5865"/>
          <a:stretch>
            <a:fillRect/>
          </a:stretch>
        </p:blipFill>
        <p:spPr>
          <a:xfrm>
            <a:off x="9276874" y="0"/>
            <a:ext cx="2915126" cy="6857999"/>
          </a:xfrm>
        </p:spPr>
      </p:pic>
      <p:sp>
        <p:nvSpPr>
          <p:cNvPr id="25" name="Symbol zastępczy tekstu 1">
            <a:extLst>
              <a:ext uri="{FF2B5EF4-FFF2-40B4-BE49-F238E27FC236}">
                <a16:creationId xmlns:a16="http://schemas.microsoft.com/office/drawing/2014/main" xmlns="" id="{7128BE0D-D1AA-4A41-81D2-3ABA55FF2C9A}"/>
              </a:ext>
            </a:extLst>
          </p:cNvPr>
          <p:cNvSpPr txBox="1">
            <a:spLocks/>
          </p:cNvSpPr>
          <p:nvPr/>
        </p:nvSpPr>
        <p:spPr>
          <a:xfrm>
            <a:off x="436841" y="406399"/>
            <a:ext cx="9664505" cy="509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b="1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436841" y="845538"/>
            <a:ext cx="7339913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9. Dotacje na termomodernizację dla tych, </a:t>
            </a:r>
          </a:p>
          <a:p>
            <a:pPr>
              <a:lnSpc>
                <a:spcPct val="100000"/>
              </a:lnSpc>
            </a:pPr>
            <a:r>
              <a:rPr lang="pl-PL" sz="2800" b="1" dirty="0"/>
              <a:t>    którzy wymienili już źródło ciepła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150645" y="1637213"/>
            <a:ext cx="8236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dotacja do kwoty </a:t>
            </a:r>
            <a:r>
              <a:rPr lang="pl-PL" sz="2400" b="1" dirty="0">
                <a:solidFill>
                  <a:srgbClr val="FF0000"/>
                </a:solidFill>
              </a:rPr>
              <a:t>10 albo 15 tys. zł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(w przypadku osób uprawnionych do zwiększonego poziomu dofinansowania)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realizację zadań związanych z ociepleniem budynku oraz wymianą stolarki okiennej i drzwiowej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827313" y="2128693"/>
            <a:ext cx="226423" cy="213913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0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5897782" y="744407"/>
            <a:ext cx="6294218" cy="1155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 dirty="0"/>
              <a:t>10. Możliwość finansowania przedsięwzięć rozpoczętych (a nawet już zakończonych)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185518" y="2237641"/>
            <a:ext cx="60761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realizację inwestycji można rozpocząć </a:t>
            </a:r>
          </a:p>
          <a:p>
            <a:pPr lvl="0"/>
            <a:r>
              <a:rPr lang="pl-PL" sz="2600" dirty="0">
                <a:solidFill>
                  <a:srgbClr val="FF0000"/>
                </a:solidFill>
              </a:rPr>
              <a:t>do 6 miesięcy przed datą złożenia wniosku</a:t>
            </a:r>
            <a:r>
              <a:rPr lang="pl-PL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ale nie wcześniej niż 15 maja 2020 r.</a:t>
            </a:r>
          </a:p>
        </p:txBody>
      </p:sp>
      <p:pic>
        <p:nvPicPr>
          <p:cNvPr id="11" name="Symbol zastępczy obrazu 16" descr="Obraz zawierający osoba, kobieta, żywność, trzymający&#10;&#10;Opis wygenerowany automatycznie">
            <a:extLst>
              <a:ext uri="{FF2B5EF4-FFF2-40B4-BE49-F238E27FC236}">
                <a16:creationId xmlns:a16="http://schemas.microsoft.com/office/drawing/2014/main" xmlns="" id="{C41278BE-54D2-4956-8AB5-E7BF34ADED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r="17176"/>
          <a:stretch/>
        </p:blipFill>
        <p:spPr>
          <a:xfrm>
            <a:off x="0" y="0"/>
            <a:ext cx="5782235" cy="6087035"/>
          </a:xfr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965371" y="2806703"/>
            <a:ext cx="220147" cy="21517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8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975588" y="1958572"/>
            <a:ext cx="3239588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pl-PL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Wymiana źródła ciepła na pompę ciepła (typu powietrze/woda lub gruntowa), wentylacja mechaniczna, termomodernizacja, dokumentacja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68268" y="2988941"/>
            <a:ext cx="9464369" cy="3385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     25 000 zł + 5 000 zł fotowoltaika</a:t>
            </a:r>
          </a:p>
          <a:p>
            <a:r>
              <a:rPr lang="pl-PL" sz="1600" b="1" dirty="0">
                <a:solidFill>
                  <a:srgbClr val="FF0000"/>
                </a:solidFill>
              </a:rPr>
              <a:t>    32 000 zł + 5 000 zł fotowoltaika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938614" y="3373304"/>
            <a:ext cx="3276562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pl-PL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Wymiana źródła ciepła na inne niż  pompa ciepła (typu powietrze/woda lub gruntowa), wentylacja mechaniczna, termomodernizacja, </a:t>
            </a:r>
          </a:p>
          <a:p>
            <a:pPr algn="ctr"/>
            <a:r>
              <a:rPr lang="pl-PL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dokumentacja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870857" y="4989287"/>
            <a:ext cx="3274423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pl-PL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Brak wymiany źródła ciepła, wentylacja mechaniczna, termomodernizacja, dokumentacja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975588" y="4599037"/>
            <a:ext cx="3435399" cy="3385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l-PL" sz="1600" b="1" dirty="0">
                <a:solidFill>
                  <a:srgbClr val="FF0000"/>
                </a:solidFill>
              </a:rPr>
              <a:t>20 000 zł + 5 000 zł fotowoltaika  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975588" y="5774274"/>
            <a:ext cx="2525030" cy="3385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                    10 000 zł 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424022" y="856322"/>
            <a:ext cx="10385808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Maksymalne poziomy dotacji dla całego przedsięwzięcia</a:t>
            </a:r>
            <a:endParaRPr lang="pl-PL" sz="2800" dirty="0"/>
          </a:p>
        </p:txBody>
      </p:sp>
      <p:sp>
        <p:nvSpPr>
          <p:cNvPr id="9" name="Prostokąt 8"/>
          <p:cNvSpPr/>
          <p:nvPr/>
        </p:nvSpPr>
        <p:spPr>
          <a:xfrm>
            <a:off x="758787" y="1599962"/>
            <a:ext cx="9038381" cy="64633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Podstawowy poziom dofinansowania</a:t>
            </a:r>
          </a:p>
          <a:p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Podwyższony poziom dofinansowania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511124" y="3414629"/>
            <a:ext cx="3274423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pl-PL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Brak wymiany źródła ciepła, wentylacja mechaniczna, termomodernizacja, dokumentacja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5616926" y="4419894"/>
            <a:ext cx="2525030" cy="3385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1600" b="1">
                <a:solidFill>
                  <a:srgbClr val="FF0000"/>
                </a:solidFill>
              </a:rPr>
              <a:t>                    15 </a:t>
            </a:r>
            <a:r>
              <a:rPr lang="pl-PL" sz="1600" b="1" dirty="0">
                <a:solidFill>
                  <a:srgbClr val="FF0000"/>
                </a:solidFill>
              </a:rPr>
              <a:t>000 zł 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5511124" y="2027704"/>
            <a:ext cx="3239588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pl-PL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Wymiana źródła ciepła, wentylacja mechaniczna, termomodernizacja, dokumentacja</a:t>
            </a:r>
          </a:p>
        </p:txBody>
      </p:sp>
      <p:pic>
        <p:nvPicPr>
          <p:cNvPr id="21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xmlns="" id="{17BC0A7E-FC9E-4B94-BF2E-4DDC79771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xfrm>
            <a:off x="9276874" y="0"/>
            <a:ext cx="2915126" cy="6857999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2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xmlns="" id="{17BC0A7E-FC9E-4B94-BF2E-4DDC79771D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105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/>
              <a:t>Maksymalne wartości dotacji dla poszczególnych kategorii kosztów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3488" y="1836435"/>
            <a:ext cx="169654" cy="15421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3488" y="2674569"/>
            <a:ext cx="169654" cy="15421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3142" y="3482140"/>
            <a:ext cx="870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Maksymalne kwoty dotacji i intensywność dofinansowania wybranych elementów dla podstawowego i podwyższonego poziomu dofinansowania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33488" y="4279314"/>
            <a:ext cx="10623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Kocioł gazowy kondensacyjny             30% - 4 500 zł       60% -   9 000 zł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Pompa ciepła powietrze/woda           30% - 9 000 zł       60% - 18 000 zł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Instalacja c.o. i c.w.u.                            30% - 4 500 zł       60% -   9 000 zł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Wentylacja mechaniczna                     30% - 5 000 zł       60% - 10 000 zł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Audyt energetyczny                            100% - 1 000 zł     100% -   1 000 zł</a:t>
            </a:r>
          </a:p>
          <a:p>
            <a:r>
              <a:rPr lang="pl-PL" dirty="0"/>
              <a:t>   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Ocieplenie przegród budowlanych     30% - 45 zł/m</a:t>
            </a:r>
            <a:r>
              <a:rPr lang="pl-PL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60% -   90 zł/m</a:t>
            </a:r>
            <a:r>
              <a:rPr lang="pl-PL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3488" y="4362930"/>
            <a:ext cx="169654" cy="15421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3488" y="4634191"/>
            <a:ext cx="169654" cy="15421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3488" y="4939245"/>
            <a:ext cx="169654" cy="15421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3488" y="5223594"/>
            <a:ext cx="169654" cy="15421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DA3F3902-3B62-423E-A390-FDC7AB2B9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/>
          <a:stretch/>
        </p:blipFill>
        <p:spPr>
          <a:xfrm>
            <a:off x="9237038" y="2751674"/>
            <a:ext cx="2949010" cy="379470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03142" y="1152511"/>
            <a:ext cx="9973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Określone maksymalne kwoty dotacji, brak limitów kosztów kwalifikowanych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dla każdego elementu przedsięwzięcia wskazana jest maksymalna kwota dotacji oraz maksymalna intensywność dofinansowania w stosunku do faktycznie poniesionych kosztów</a:t>
            </a: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wartości te podane są w tabelach w załączniku 2 albo 2a do programu, odpowiednio dla podstawowego </a:t>
            </a: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podwyższonego poziomu dofinansowania</a:t>
            </a: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3488" y="5501899"/>
            <a:ext cx="169654" cy="15421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3488" y="5758267"/>
            <a:ext cx="169654" cy="154211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2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403" y="693782"/>
            <a:ext cx="7115740" cy="569372"/>
          </a:xfrm>
        </p:spPr>
        <p:txBody>
          <a:bodyPr/>
          <a:lstStyle/>
          <a:p>
            <a:r>
              <a:rPr lang="pl-PL" sz="2800" b="1" dirty="0"/>
              <a:t>Gdzie złożyć wniosek o dofinansowanie?</a:t>
            </a:r>
          </a:p>
        </p:txBody>
      </p:sp>
      <p:sp>
        <p:nvSpPr>
          <p:cNvPr id="3" name="Prostokąt 2"/>
          <p:cNvSpPr/>
          <p:nvPr/>
        </p:nvSpPr>
        <p:spPr>
          <a:xfrm>
            <a:off x="534741" y="2152855"/>
            <a:ext cx="7625191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fontAlgn="auto">
              <a:spcAft>
                <a:spcPts val="0"/>
              </a:spcAft>
              <a:tabLst>
                <a:tab pos="1371600" algn="l"/>
              </a:tabLst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przez Portal Beneficjenta dostępny na stronie internetowej właściwego wfośigw (dodatkowo należy dostarczyć wersję papierową wniosku do wfośigw lub do gminy</a:t>
            </a:r>
            <a: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fontAlgn="auto">
              <a:lnSpc>
                <a:spcPts val="1800"/>
              </a:lnSpc>
              <a:spcAft>
                <a:spcPts val="0"/>
              </a:spcAft>
              <a:tabLst>
                <a:tab pos="1371600" algn="l"/>
              </a:tabLst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fontAlgn="auto">
              <a:spcAft>
                <a:spcPts val="0"/>
              </a:spcAft>
              <a:tabLst>
                <a:tab pos="1371600" algn="l"/>
              </a:tabLst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przez serwis </a:t>
            </a:r>
            <a:r>
              <a:rPr lang="pl-PL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gov.pl</a:t>
            </a:r>
            <a: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usługa zostanie aktywowana na przełomie maja i czerwca br.</a:t>
            </a:r>
            <a:endParaRPr lang="pl-PL" sz="2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xmlns="" id="{A53E959F-1993-4C5C-A24A-2B020B85BB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r="12235"/>
          <a:stretch>
            <a:fillRect/>
          </a:stretch>
        </p:blipFill>
        <p:spPr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1108250" y="3969137"/>
            <a:ext cx="249035" cy="236814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1108251" y="2301736"/>
            <a:ext cx="249035" cy="236814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17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r="1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3019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671055" y="640083"/>
            <a:ext cx="5597836" cy="923109"/>
          </a:xfrm>
        </p:spPr>
        <p:txBody>
          <a:bodyPr/>
          <a:lstStyle/>
          <a:p>
            <a:pPr lvl="2" fontAlgn="auto">
              <a:spcAft>
                <a:spcPts val="0"/>
              </a:spcAft>
              <a:tabLst>
                <a:tab pos="1371600" algn="l"/>
              </a:tabLst>
            </a:pPr>
            <a:r>
              <a:rPr lang="pl-PL" sz="2800" b="1" kern="1200" dirty="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rPr>
              <a:t>Uruchomienie naboru wniosków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929815" y="1506590"/>
            <a:ext cx="61656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nabór na dotację z podstawowym poziomem dofinansowania rozpocznie się </a:t>
            </a:r>
            <a:r>
              <a:rPr lang="pl-PL" sz="2400" b="1" dirty="0">
                <a:solidFill>
                  <a:srgbClr val="FF0000"/>
                </a:solidFill>
              </a:rPr>
              <a:t>15 maja 2020 r.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nabór na dotację z podwyższonym poziomem dofinansowania zostanie uruchomiony odrębnym ogłoszeniem, po zakończeniu niezbędnych prac legislacyjnych</a:t>
            </a:r>
          </a:p>
          <a:p>
            <a:endParaRPr lang="pl-PL" sz="2400" dirty="0"/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nabór prowadzony przez banki, na dotację na częściową spłatę kapitału </a:t>
            </a:r>
            <a: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kredytu, banki planują uruchomić </a:t>
            </a:r>
            <a:r>
              <a:rPr lang="pl-PL" sz="2400" dirty="0">
                <a:solidFill>
                  <a:srgbClr val="FF0000"/>
                </a:solidFill>
              </a:rPr>
              <a:t>we wrześniu br.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671055" y="2778047"/>
            <a:ext cx="249035" cy="236814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680780" y="1643281"/>
            <a:ext cx="249035" cy="236814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690505" y="4546619"/>
            <a:ext cx="249035" cy="236814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r="2643"/>
          <a:stretch>
            <a:fillRect/>
          </a:stretch>
        </p:blipFill>
        <p:spPr>
          <a:xfrm>
            <a:off x="0" y="1"/>
            <a:ext cx="5575792" cy="5661574"/>
          </a:xfrm>
        </p:spPr>
      </p:pic>
    </p:spTree>
    <p:extLst>
      <p:ext uri="{BB962C8B-B14F-4D97-AF65-F5344CB8AC3E}">
        <p14:creationId xmlns:p14="http://schemas.microsoft.com/office/powerpoint/2010/main" val="4268624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8E1256-9ABE-4540-8130-351C993FA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856"/>
            <a:ext cx="9144000" cy="706438"/>
          </a:xfrm>
        </p:spPr>
        <p:txBody>
          <a:bodyPr>
            <a:normAutofit fontScale="90000"/>
          </a:bodyPr>
          <a:lstStyle/>
          <a:p>
            <a:r>
              <a:rPr lang="pl-PL" dirty="0"/>
              <a:t>Dziękuję za uwagę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4E11D1A8-420F-4F7A-93B4-89537D00D10D}"/>
              </a:ext>
            </a:extLst>
          </p:cNvPr>
          <p:cNvSpPr txBox="1"/>
          <p:nvPr/>
        </p:nvSpPr>
        <p:spPr>
          <a:xfrm flipH="1">
            <a:off x="1" y="3712610"/>
            <a:ext cx="1219199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schemeClr val="bg1"/>
                </a:solidFill>
              </a:rPr>
              <a:t>Katarzyna.Siwkowska@nfosigw.gov.pl</a:t>
            </a:r>
            <a:endParaRPr lang="en-US" sz="16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Obraz zawierający owoce, żywność&#10;&#10;Opis wygenerowany automatycznie">
            <a:extLst>
              <a:ext uri="{FF2B5EF4-FFF2-40B4-BE49-F238E27FC236}">
                <a16:creationId xmlns:a16="http://schemas.microsoft.com/office/drawing/2014/main" xmlns="" id="{059708F7-F5C8-492F-8440-5A544845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11733"/>
          <a:stretch/>
        </p:blipFill>
        <p:spPr>
          <a:xfrm>
            <a:off x="6836229" y="1502654"/>
            <a:ext cx="5355771" cy="481564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32077" y="608746"/>
            <a:ext cx="10385808" cy="569372"/>
          </a:xfrm>
        </p:spPr>
        <p:txBody>
          <a:bodyPr/>
          <a:lstStyle/>
          <a:p>
            <a:r>
              <a:rPr lang="pl-PL" sz="2800" b="1" dirty="0"/>
              <a:t>Dofinansowanie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11647" y="1014432"/>
            <a:ext cx="10038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Dla kogo?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Osoba fizyczna -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właściciel/współwłaściciel jednorodzinnego budynku/lokalu mieszkalnego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86695" y="2591053"/>
            <a:ext cx="980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43850" y="3177636"/>
            <a:ext cx="177822" cy="171845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45662" y="2912928"/>
            <a:ext cx="62372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wymiana, zakup i montaż źródła ciepła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instalacja centralnego ogrzewania i ciepłej wody użytkowej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wentylacja mechaniczna z odzyskiem ciepła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mikroinstalacja fotowoltaiczna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ocieplenie przegród budowlanych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stolarka okienna i drzwiowa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dokumentacja (</a:t>
            </a:r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audyt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energetyczny, dokumentacja projektowa)</a:t>
            </a:r>
          </a:p>
          <a:p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47051" y="3615391"/>
            <a:ext cx="177822" cy="171845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4297" y="4068784"/>
            <a:ext cx="177822" cy="171845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40136" y="4512657"/>
            <a:ext cx="177822" cy="171845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47051" y="4981160"/>
            <a:ext cx="177822" cy="171845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47051" y="5409923"/>
            <a:ext cx="177822" cy="171845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43850" y="1911175"/>
            <a:ext cx="177822" cy="171845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34297" y="5878426"/>
            <a:ext cx="177822" cy="171845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3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">
            <a:extLst>
              <a:ext uri="{FF2B5EF4-FFF2-40B4-BE49-F238E27FC236}">
                <a16:creationId xmlns:a16="http://schemas.microsoft.com/office/drawing/2014/main" xmlns="" id="{C76CF57A-89D9-48CF-84F7-CB5B6FED41E7}"/>
              </a:ext>
            </a:extLst>
          </p:cNvPr>
          <p:cNvSpPr txBox="1">
            <a:spLocks/>
          </p:cNvSpPr>
          <p:nvPr/>
        </p:nvSpPr>
        <p:spPr>
          <a:xfrm>
            <a:off x="174171" y="363058"/>
            <a:ext cx="9675358" cy="9733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3" name="Rectangle 62"/>
          <p:cNvSpPr>
            <a:spLocks noChangeArrowheads="1"/>
          </p:cNvSpPr>
          <p:nvPr/>
        </p:nvSpPr>
        <p:spPr bwMode="auto">
          <a:xfrm>
            <a:off x="1375954" y="-870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15621" y="558648"/>
            <a:ext cx="3954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rPr>
              <a:t>Wdrażanie programu</a:t>
            </a:r>
            <a:endParaRPr lang="pl-PL" dirty="0"/>
          </a:p>
        </p:txBody>
      </p:sp>
      <p:sp>
        <p:nvSpPr>
          <p:cNvPr id="26" name="Prostokąt 25"/>
          <p:cNvSpPr/>
          <p:nvPr/>
        </p:nvSpPr>
        <p:spPr>
          <a:xfrm>
            <a:off x="600890" y="2988946"/>
            <a:ext cx="2832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-18"/>
                <a:ea typeface="+mj-ea"/>
                <a:cs typeface="+mj-cs"/>
              </a:rPr>
              <a:t>NFOŚiGW</a:t>
            </a:r>
            <a:endParaRPr lang="pl-PL" sz="48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9383283" y="3087557"/>
            <a:ext cx="2017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-18"/>
                <a:ea typeface="+mj-ea"/>
                <a:cs typeface="+mj-cs"/>
              </a:rPr>
              <a:t>GMINY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47" y="995666"/>
            <a:ext cx="5161905" cy="4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7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r="1969"/>
          <a:stretch>
            <a:fillRect/>
          </a:stretch>
        </p:blipFill>
        <p:spPr>
          <a:xfrm>
            <a:off x="0" y="0"/>
            <a:ext cx="12192000" cy="6199833"/>
          </a:xfrm>
        </p:spPr>
      </p:pic>
    </p:spTree>
    <p:extLst>
      <p:ext uri="{BB962C8B-B14F-4D97-AF65-F5344CB8AC3E}">
        <p14:creationId xmlns:p14="http://schemas.microsoft.com/office/powerpoint/2010/main" val="3011372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4A81A33-5BAD-4EC2-B9E2-5210AC93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36" y="336254"/>
            <a:ext cx="10385808" cy="569372"/>
          </a:xfrm>
        </p:spPr>
        <p:txBody>
          <a:bodyPr/>
          <a:lstStyle/>
          <a:p>
            <a:r>
              <a:rPr lang="pl-PL" b="1" dirty="0"/>
              <a:t>Program Czyste Powietrze – 10 najważniejszych zmian</a:t>
            </a:r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E7CF27F8-2EBE-44B4-9938-35F82CB00D05}"/>
              </a:ext>
            </a:extLst>
          </p:cNvPr>
          <p:cNvGrpSpPr/>
          <p:nvPr/>
        </p:nvGrpSpPr>
        <p:grpSpPr>
          <a:xfrm>
            <a:off x="42062" y="1161062"/>
            <a:ext cx="2422738" cy="1323439"/>
            <a:chOff x="264624" y="1114269"/>
            <a:chExt cx="2422738" cy="1323439"/>
          </a:xfrm>
        </p:grpSpPr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xmlns="" id="{2620BC34-5877-4530-9F32-9B25C57DFC7E}"/>
                </a:ext>
              </a:extLst>
            </p:cNvPr>
            <p:cNvSpPr txBox="1"/>
            <p:nvPr/>
          </p:nvSpPr>
          <p:spPr>
            <a:xfrm>
              <a:off x="264624" y="1114269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xmlns="" id="{EABB556E-2E28-4B26-A904-E77F2319C721}"/>
                </a:ext>
              </a:extLst>
            </p:cNvPr>
            <p:cNvSpPr txBox="1"/>
            <p:nvPr/>
          </p:nvSpPr>
          <p:spPr>
            <a:xfrm>
              <a:off x="805313" y="1352750"/>
              <a:ext cx="18820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dirty="0">
                  <a:solidFill>
                    <a:srgbClr val="1F3A70"/>
                  </a:solidFill>
                  <a:latin typeface="Bebas Neue" panose="020B0606020202050201" pitchFamily="34" charset="-18"/>
                </a:rPr>
                <a:t>Uproszczenie zasad przyznawania dotacji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F3A70"/>
                </a:solidFill>
                <a:effectLst/>
                <a:uLnTx/>
                <a:uFillTx/>
                <a:latin typeface="Bebas Neue" panose="020B0606020202050201" pitchFamily="34" charset="-18"/>
                <a:ea typeface="+mn-ea"/>
                <a:cs typeface="+mn-cs"/>
              </a:endParaRPr>
            </a:p>
          </p:txBody>
        </p:sp>
      </p:grpSp>
      <p:pic>
        <p:nvPicPr>
          <p:cNvPr id="24" name="Symbol zastępczy obrazu 23" descr="Obraz zawierający drewniane, ptak&#10;&#10;Opis wygenerowany automatycznie">
            <a:extLst>
              <a:ext uri="{FF2B5EF4-FFF2-40B4-BE49-F238E27FC236}">
                <a16:creationId xmlns:a16="http://schemas.microsoft.com/office/drawing/2014/main" xmlns="" id="{01F481BE-D13C-4EB1-AB36-872157622D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29"/>
          <a:stretch>
            <a:fillRect/>
          </a:stretch>
        </p:blipFill>
        <p:spPr>
          <a:xfrm>
            <a:off x="0" y="2517230"/>
            <a:ext cx="12192000" cy="1497402"/>
          </a:xfrm>
        </p:spPr>
      </p:pic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8C238483-37C7-4B72-BE3C-1579637B3507}"/>
              </a:ext>
            </a:extLst>
          </p:cNvPr>
          <p:cNvGrpSpPr/>
          <p:nvPr/>
        </p:nvGrpSpPr>
        <p:grpSpPr>
          <a:xfrm>
            <a:off x="2530503" y="1154707"/>
            <a:ext cx="2282721" cy="1323439"/>
            <a:chOff x="318693" y="1095396"/>
            <a:chExt cx="2282721" cy="1323439"/>
          </a:xfrm>
        </p:grpSpPr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xmlns="" id="{EEBC15F5-BDFD-4FC2-B70C-B8170AF5B6C7}"/>
                </a:ext>
              </a:extLst>
            </p:cNvPr>
            <p:cNvSpPr txBox="1"/>
            <p:nvPr/>
          </p:nvSpPr>
          <p:spPr>
            <a:xfrm>
              <a:off x="318693" y="1095396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xmlns="" id="{3892AC8D-DD7D-4BF7-BB91-7F9C492E7052}"/>
                </a:ext>
              </a:extLst>
            </p:cNvPr>
            <p:cNvSpPr txBox="1"/>
            <p:nvPr/>
          </p:nvSpPr>
          <p:spPr>
            <a:xfrm>
              <a:off x="987237" y="1318590"/>
              <a:ext cx="1614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Skrócenie czasu rozpatrywania wniosków</a:t>
              </a:r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xmlns="" id="{408CB6D9-0781-4D93-895D-A6284510608E}"/>
              </a:ext>
            </a:extLst>
          </p:cNvPr>
          <p:cNvGrpSpPr/>
          <p:nvPr/>
        </p:nvGrpSpPr>
        <p:grpSpPr>
          <a:xfrm>
            <a:off x="4790876" y="1133037"/>
            <a:ext cx="2213590" cy="1323439"/>
            <a:chOff x="290123" y="1051196"/>
            <a:chExt cx="2213590" cy="1323439"/>
          </a:xfrm>
        </p:grpSpPr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xmlns="" id="{DF86EF1B-ABCB-439E-A4E0-0893A2F9DBBA}"/>
                </a:ext>
              </a:extLst>
            </p:cNvPr>
            <p:cNvSpPr txBox="1"/>
            <p:nvPr/>
          </p:nvSpPr>
          <p:spPr>
            <a:xfrm>
              <a:off x="290123" y="1051196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xmlns="" id="{E868B60A-BEFC-49C8-8D57-1495D1FDF193}"/>
                </a:ext>
              </a:extLst>
            </p:cNvPr>
            <p:cNvSpPr txBox="1"/>
            <p:nvPr/>
          </p:nvSpPr>
          <p:spPr>
            <a:xfrm>
              <a:off x="889536" y="1279276"/>
              <a:ext cx="1614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Uproszczenie</a:t>
              </a:r>
              <a:r>
                <a:rPr kumimoji="0" lang="pl-PL" b="0" i="0" u="none" strike="noStrike" kern="1200" cap="none" spc="0" normalizeH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 wniosku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0" i="0" u="none" strike="noStrike" kern="1200" cap="none" spc="0" normalizeH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o dotację</a:t>
              </a: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F3A70"/>
                </a:solidFill>
                <a:effectLst/>
                <a:uLnTx/>
                <a:uFillTx/>
                <a:latin typeface="Bebas Neue" panose="020B0606020202050201" pitchFamily="34" charset="-18"/>
                <a:ea typeface="+mn-ea"/>
                <a:cs typeface="+mn-cs"/>
              </a:endParaRPr>
            </a:p>
          </p:txBody>
        </p: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xmlns="" id="{753F22B1-87B0-459A-B369-BC9278721DA9}"/>
              </a:ext>
            </a:extLst>
          </p:cNvPr>
          <p:cNvGrpSpPr/>
          <p:nvPr/>
        </p:nvGrpSpPr>
        <p:grpSpPr>
          <a:xfrm>
            <a:off x="7011486" y="1073508"/>
            <a:ext cx="2175526" cy="1323439"/>
            <a:chOff x="325736" y="1014197"/>
            <a:chExt cx="2175526" cy="1323439"/>
          </a:xfrm>
        </p:grpSpPr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A27EA4A8-F78B-436B-97F7-5A5BD0985DAB}"/>
                </a:ext>
              </a:extLst>
            </p:cNvPr>
            <p:cNvSpPr txBox="1"/>
            <p:nvPr/>
          </p:nvSpPr>
          <p:spPr>
            <a:xfrm>
              <a:off x="325736" y="1014197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xmlns="" id="{551117BC-A120-4AB9-B51F-2F8FD4C1DFEC}"/>
                </a:ext>
              </a:extLst>
            </p:cNvPr>
            <p:cNvSpPr txBox="1"/>
            <p:nvPr/>
          </p:nvSpPr>
          <p:spPr>
            <a:xfrm>
              <a:off x="887085" y="1261045"/>
              <a:ext cx="1614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dirty="0">
                  <a:solidFill>
                    <a:srgbClr val="1F3A70"/>
                  </a:solidFill>
                  <a:latin typeface="Bebas Neue" panose="020B0606020202050201" pitchFamily="34" charset="-18"/>
                </a:rPr>
                <a:t>Możliwość składania wniosków online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F3A70"/>
                </a:solidFill>
                <a:effectLst/>
                <a:uLnTx/>
                <a:uFillTx/>
                <a:latin typeface="Bebas Neue" panose="020B0606020202050201" pitchFamily="34" charset="-18"/>
                <a:ea typeface="+mn-ea"/>
                <a:cs typeface="+mn-cs"/>
              </a:endParaRPr>
            </a:p>
          </p:txBody>
        </p:sp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xmlns="" id="{B37A8163-DAE8-4DB8-B94D-9AE046A48F61}"/>
              </a:ext>
            </a:extLst>
          </p:cNvPr>
          <p:cNvGrpSpPr/>
          <p:nvPr/>
        </p:nvGrpSpPr>
        <p:grpSpPr>
          <a:xfrm>
            <a:off x="9545605" y="1126304"/>
            <a:ext cx="2155217" cy="1323439"/>
            <a:chOff x="459462" y="1085196"/>
            <a:chExt cx="2155217" cy="1323439"/>
          </a:xfrm>
        </p:grpSpPr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xmlns="" id="{9B3BDFD7-2736-4F85-8F7C-16BF68199C1D}"/>
                </a:ext>
              </a:extLst>
            </p:cNvPr>
            <p:cNvSpPr txBox="1"/>
            <p:nvPr/>
          </p:nvSpPr>
          <p:spPr>
            <a:xfrm>
              <a:off x="459462" y="1085196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xmlns="" id="{1D7E9039-BEB5-4E51-9CE9-5AF517E60CBD}"/>
                </a:ext>
              </a:extLst>
            </p:cNvPr>
            <p:cNvSpPr txBox="1"/>
            <p:nvPr/>
          </p:nvSpPr>
          <p:spPr>
            <a:xfrm>
              <a:off x="1000502" y="1316668"/>
              <a:ext cx="16141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dirty="0">
                  <a:solidFill>
                    <a:srgbClr val="1F3A70"/>
                  </a:solidFill>
                  <a:latin typeface="Bebas Neue" panose="020B0606020202050201" pitchFamily="34" charset="-18"/>
                </a:rPr>
                <a:t>Włączenie banków</a:t>
              </a: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F3A70"/>
                </a:solidFill>
                <a:effectLst/>
                <a:uLnTx/>
                <a:uFillTx/>
                <a:latin typeface="Bebas Neue" panose="020B0606020202050201" pitchFamily="34" charset="-18"/>
              </a:endParaRPr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xmlns="" id="{0171B765-5BDB-4AAC-886F-2CFDC54CFEA8}"/>
              </a:ext>
            </a:extLst>
          </p:cNvPr>
          <p:cNvGrpSpPr/>
          <p:nvPr/>
        </p:nvGrpSpPr>
        <p:grpSpPr>
          <a:xfrm>
            <a:off x="103174" y="4228562"/>
            <a:ext cx="2155217" cy="1323439"/>
            <a:chOff x="323288" y="887703"/>
            <a:chExt cx="2155217" cy="1323439"/>
          </a:xfrm>
        </p:grpSpPr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xmlns="" id="{E41D9E21-9D3D-469F-BC02-787E0F271E23}"/>
                </a:ext>
              </a:extLst>
            </p:cNvPr>
            <p:cNvSpPr txBox="1"/>
            <p:nvPr/>
          </p:nvSpPr>
          <p:spPr>
            <a:xfrm>
              <a:off x="323288" y="887703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3832DCCA-6E99-47D4-9F9C-A788C584033B}"/>
                </a:ext>
              </a:extLst>
            </p:cNvPr>
            <p:cNvSpPr txBox="1"/>
            <p:nvPr/>
          </p:nvSpPr>
          <p:spPr>
            <a:xfrm>
              <a:off x="864328" y="1087758"/>
              <a:ext cx="1614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Wzmocnienie współpracy </a:t>
              </a:r>
              <a:br>
                <a: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</a:br>
              <a:r>
                <a: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z gminami</a:t>
              </a:r>
            </a:p>
          </p:txBody>
        </p:sp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xmlns="" id="{1BC68224-79D7-4F46-B565-122D94BB0135}"/>
              </a:ext>
            </a:extLst>
          </p:cNvPr>
          <p:cNvGrpSpPr/>
          <p:nvPr/>
        </p:nvGrpSpPr>
        <p:grpSpPr>
          <a:xfrm>
            <a:off x="2363282" y="4228562"/>
            <a:ext cx="2136427" cy="1323439"/>
            <a:chOff x="342078" y="894641"/>
            <a:chExt cx="2136427" cy="1323439"/>
          </a:xfrm>
        </p:grpSpPr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xmlns="" id="{62463D79-6C1B-44E2-934D-4A612F76272C}"/>
                </a:ext>
              </a:extLst>
            </p:cNvPr>
            <p:cNvSpPr txBox="1"/>
            <p:nvPr/>
          </p:nvSpPr>
          <p:spPr>
            <a:xfrm>
              <a:off x="342078" y="894641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xmlns="" id="{47432943-543E-4044-9DCC-474641797DFD}"/>
                </a:ext>
              </a:extLst>
            </p:cNvPr>
            <p:cNvSpPr txBox="1"/>
            <p:nvPr/>
          </p:nvSpPr>
          <p:spPr>
            <a:xfrm>
              <a:off x="864328" y="1087758"/>
              <a:ext cx="1614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dirty="0">
                  <a:solidFill>
                    <a:srgbClr val="1F3A70"/>
                  </a:solidFill>
                  <a:latin typeface="Bebas Neue" panose="020B0606020202050201" pitchFamily="34" charset="-18"/>
                </a:rPr>
                <a:t>Integracja </a:t>
              </a:r>
              <a:br>
                <a:rPr lang="pl-PL" dirty="0">
                  <a:solidFill>
                    <a:srgbClr val="1F3A70"/>
                  </a:solidFill>
                  <a:latin typeface="Bebas Neue" panose="020B0606020202050201" pitchFamily="34" charset="-18"/>
                </a:rPr>
              </a:br>
              <a:r>
                <a:rPr lang="pl-PL" dirty="0">
                  <a:solidFill>
                    <a:srgbClr val="1F3A70"/>
                  </a:solidFill>
                  <a:latin typeface="Bebas Neue" panose="020B0606020202050201" pitchFamily="34" charset="-18"/>
                </a:rPr>
                <a:t>z programem „Mój Prąd”</a:t>
              </a: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F3A70"/>
                </a:solidFill>
                <a:effectLst/>
                <a:uLnTx/>
                <a:uFillTx/>
                <a:latin typeface="Bebas Neue" panose="020B0606020202050201" pitchFamily="34" charset="-18"/>
              </a:endParaRPr>
            </a:p>
          </p:txBody>
        </p: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E09E776D-3010-49B6-924A-2D005A6C34F0}"/>
              </a:ext>
            </a:extLst>
          </p:cNvPr>
          <p:cNvGrpSpPr/>
          <p:nvPr/>
        </p:nvGrpSpPr>
        <p:grpSpPr>
          <a:xfrm>
            <a:off x="4606454" y="4267790"/>
            <a:ext cx="2065857" cy="1631217"/>
            <a:chOff x="238310" y="933869"/>
            <a:chExt cx="2065857" cy="1631217"/>
          </a:xfrm>
        </p:grpSpPr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xmlns="" id="{9E6A9C48-E348-4D25-820E-E16D9700E902}"/>
                </a:ext>
              </a:extLst>
            </p:cNvPr>
            <p:cNvSpPr txBox="1"/>
            <p:nvPr/>
          </p:nvSpPr>
          <p:spPr>
            <a:xfrm>
              <a:off x="238310" y="933869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xmlns="" id="{A941A26B-A2DF-4297-8333-54CA76D96DFD}"/>
                </a:ext>
              </a:extLst>
            </p:cNvPr>
            <p:cNvSpPr txBox="1"/>
            <p:nvPr/>
          </p:nvSpPr>
          <p:spPr>
            <a:xfrm>
              <a:off x="864329" y="1087758"/>
              <a:ext cx="14398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Poziomy dotacji powiązane</a:t>
              </a:r>
              <a:r>
                <a:rPr kumimoji="0" lang="pl-PL" b="0" i="0" u="none" strike="noStrike" kern="1200" cap="none" spc="0" normalizeH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0" i="0" u="none" strike="noStrike" kern="1200" cap="none" spc="0" normalizeH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z efektem ekologicznym</a:t>
              </a: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F3A70"/>
                </a:solidFill>
                <a:effectLst/>
                <a:uLnTx/>
                <a:uFillTx/>
                <a:latin typeface="Bebas Neue" panose="020B0606020202050201" pitchFamily="34" charset="-18"/>
                <a:ea typeface="+mn-ea"/>
                <a:cs typeface="+mn-cs"/>
              </a:endParaRP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xmlns="" id="{53AD8D13-43D9-4476-9161-5E56F33D04BC}"/>
              </a:ext>
            </a:extLst>
          </p:cNvPr>
          <p:cNvGrpSpPr/>
          <p:nvPr/>
        </p:nvGrpSpPr>
        <p:grpSpPr>
          <a:xfrm>
            <a:off x="6894258" y="4221624"/>
            <a:ext cx="2386920" cy="1652028"/>
            <a:chOff x="185751" y="964511"/>
            <a:chExt cx="2386920" cy="1652028"/>
          </a:xfrm>
        </p:grpSpPr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xmlns="" id="{2010907B-64A9-4188-BC3B-6EB99540F9C1}"/>
                </a:ext>
              </a:extLst>
            </p:cNvPr>
            <p:cNvSpPr txBox="1"/>
            <p:nvPr/>
          </p:nvSpPr>
          <p:spPr>
            <a:xfrm>
              <a:off x="185751" y="964511"/>
              <a:ext cx="541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62" name="pole tekstowe 61">
              <a:extLst>
                <a:ext uri="{FF2B5EF4-FFF2-40B4-BE49-F238E27FC236}">
                  <a16:creationId xmlns:a16="http://schemas.microsoft.com/office/drawing/2014/main" xmlns="" id="{0F4CA987-8ED4-4094-813B-B4CC2DE538A1}"/>
                </a:ext>
              </a:extLst>
            </p:cNvPr>
            <p:cNvSpPr txBox="1"/>
            <p:nvPr/>
          </p:nvSpPr>
          <p:spPr>
            <a:xfrm>
              <a:off x="779236" y="1139211"/>
              <a:ext cx="179343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Dotacje</a:t>
              </a:r>
              <a:r>
                <a:rPr kumimoji="0" lang="pl-PL" b="0" i="0" u="none" strike="noStrike" kern="1200" cap="none" spc="0" normalizeH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 na termomodernizację dla tych, którzy wymienili już źródło ciepła</a:t>
              </a: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F3A70"/>
                </a:solidFill>
                <a:effectLst/>
                <a:uLnTx/>
                <a:uFillTx/>
                <a:latin typeface="Bebas Neue" panose="020B0606020202050201" pitchFamily="34" charset="-18"/>
                <a:ea typeface="+mn-ea"/>
                <a:cs typeface="+mn-cs"/>
              </a:endParaRPr>
            </a:p>
          </p:txBody>
        </p:sp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xmlns="" id="{5A9DC816-76CF-4FF0-8CF9-F550A5362727}"/>
              </a:ext>
            </a:extLst>
          </p:cNvPr>
          <p:cNvGrpSpPr/>
          <p:nvPr/>
        </p:nvGrpSpPr>
        <p:grpSpPr>
          <a:xfrm>
            <a:off x="9387488" y="4221624"/>
            <a:ext cx="2536070" cy="1619468"/>
            <a:chOff x="175042" y="886997"/>
            <a:chExt cx="2308656" cy="1619468"/>
          </a:xfrm>
        </p:grpSpPr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xmlns="" id="{84CE4E92-E478-444E-BAE2-39C9214B18D4}"/>
                </a:ext>
              </a:extLst>
            </p:cNvPr>
            <p:cNvSpPr txBox="1"/>
            <p:nvPr/>
          </p:nvSpPr>
          <p:spPr>
            <a:xfrm>
              <a:off x="175042" y="886997"/>
              <a:ext cx="10294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xmlns="" id="{FBFDDF3D-2E69-411D-A3E3-0E5609B6F6E6}"/>
                </a:ext>
              </a:extLst>
            </p:cNvPr>
            <p:cNvSpPr txBox="1"/>
            <p:nvPr/>
          </p:nvSpPr>
          <p:spPr>
            <a:xfrm>
              <a:off x="1096357" y="1029137"/>
              <a:ext cx="138734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Możliwość</a:t>
              </a:r>
              <a:r>
                <a:rPr kumimoji="0" lang="pl-PL" b="0" i="0" u="none" strike="noStrike" kern="1200" cap="none" spc="0" normalizeH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 finansowania przedsięwzięć rozpoczętych </a:t>
              </a:r>
              <a:br>
                <a:rPr kumimoji="0" lang="pl-PL" b="0" i="0" u="none" strike="noStrike" kern="1200" cap="none" spc="0" normalizeH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</a:br>
              <a:r>
                <a:rPr kumimoji="0" lang="pl-PL" b="0" i="0" u="none" strike="noStrike" kern="1200" cap="none" spc="0" normalizeH="0" noProof="0" dirty="0">
                  <a:ln>
                    <a:noFill/>
                  </a:ln>
                  <a:solidFill>
                    <a:srgbClr val="1F3A70"/>
                  </a:solidFill>
                  <a:effectLst/>
                  <a:uLnTx/>
                  <a:uFillTx/>
                  <a:latin typeface="Bebas Neue" panose="020B0606020202050201" pitchFamily="34" charset="-18"/>
                  <a:ea typeface="+mn-ea"/>
                  <a:cs typeface="+mn-cs"/>
                </a:rPr>
                <a:t>i zakończonych</a:t>
              </a: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F3A70"/>
                </a:solidFill>
                <a:effectLst/>
                <a:uLnTx/>
                <a:uFillTx/>
                <a:latin typeface="Bebas Neue" panose="020B0606020202050201" pitchFamily="34" charset="-1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18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obrazu 16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xmlns="" id="{919A20A8-ACDA-4A80-B99C-403B1D2F4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5865"/>
          <a:stretch>
            <a:fillRect/>
          </a:stretch>
        </p:blipFill>
        <p:spPr>
          <a:xfrm>
            <a:off x="9276874" y="17418"/>
            <a:ext cx="2915126" cy="6857999"/>
          </a:xfr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E98DD97B-D61D-4C9D-ACF9-476C1BC57395}"/>
              </a:ext>
            </a:extLst>
          </p:cNvPr>
          <p:cNvSpPr txBox="1"/>
          <p:nvPr/>
        </p:nvSpPr>
        <p:spPr>
          <a:xfrm>
            <a:off x="1095207" y="2059472"/>
            <a:ext cx="3003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Podstawowy poziom dofinansowania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ED8BBA5-DD4B-46D1-AADC-F25B4F23AD34}"/>
              </a:ext>
            </a:extLst>
          </p:cNvPr>
          <p:cNvSpPr txBox="1"/>
          <p:nvPr/>
        </p:nvSpPr>
        <p:spPr>
          <a:xfrm>
            <a:off x="1023629" y="2903758"/>
            <a:ext cx="30751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dochód roczny Wnioskodawcy </a:t>
            </a:r>
            <a:r>
              <a:rPr lang="pl-PL" sz="1700" b="1" dirty="0">
                <a:solidFill>
                  <a:srgbClr val="FF0000"/>
                </a:solidFill>
              </a:rPr>
              <a:t>do 100 000 zł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717994" y="2171920"/>
            <a:ext cx="249253" cy="254863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6CDEE498-E886-4201-A86F-006BE24CAB60}"/>
              </a:ext>
            </a:extLst>
          </p:cNvPr>
          <p:cNvSpPr txBox="1"/>
          <p:nvPr/>
        </p:nvSpPr>
        <p:spPr>
          <a:xfrm>
            <a:off x="4925123" y="2059472"/>
            <a:ext cx="2825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Podwyższony poziom dofinansowania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6DDFACFA-9759-4055-A334-0D2986A4E7D4}"/>
              </a:ext>
            </a:extLst>
          </p:cNvPr>
          <p:cNvSpPr txBox="1"/>
          <p:nvPr/>
        </p:nvSpPr>
        <p:spPr>
          <a:xfrm>
            <a:off x="4925123" y="2890469"/>
            <a:ext cx="273053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gospodarstwo wieloosobowe - dochody miesięczne netto </a:t>
            </a:r>
            <a:r>
              <a:rPr lang="pl-PL" sz="1700" b="1" dirty="0">
                <a:solidFill>
                  <a:srgbClr val="FF0000"/>
                </a:solidFill>
              </a:rPr>
              <a:t>do 1400 zł/os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gospodarstwo jednoosobowe - dochody miesięczne netto </a:t>
            </a:r>
            <a:r>
              <a:rPr lang="pl-PL" sz="1700" b="1" dirty="0">
                <a:solidFill>
                  <a:srgbClr val="FF0000"/>
                </a:solidFill>
              </a:rPr>
              <a:t>do 1960 zł/os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80056E31-8A36-482F-8FBE-0DCCB71DB4A2}"/>
              </a:ext>
            </a:extLst>
          </p:cNvPr>
          <p:cNvSpPr/>
          <p:nvPr/>
        </p:nvSpPr>
        <p:spPr>
          <a:xfrm>
            <a:off x="4547910" y="2171920"/>
            <a:ext cx="249253" cy="254863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436841" y="771919"/>
            <a:ext cx="10385808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1. Uproszczenie zasad przyznawania dotacji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98206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 descr="Obraz zawierający zewnętrzne, trawa, wysoki, pole&#10;&#10;Opis wygenerowany automatycznie">
            <a:extLst>
              <a:ext uri="{FF2B5EF4-FFF2-40B4-BE49-F238E27FC236}">
                <a16:creationId xmlns:a16="http://schemas.microsoft.com/office/drawing/2014/main" xmlns="" id="{05D011DA-8864-4BCD-B8B4-FF27B726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r="757"/>
          <a:stretch>
            <a:fillRect/>
          </a:stretch>
        </p:blipFill>
        <p:spPr>
          <a:xfrm>
            <a:off x="0" y="0"/>
            <a:ext cx="5495110" cy="6191794"/>
          </a:xfrm>
        </p:spPr>
      </p:pic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xmlns="" id="{7128BE0D-D1AA-4A41-81D2-3ABA55FF2C9A}"/>
              </a:ext>
            </a:extLst>
          </p:cNvPr>
          <p:cNvSpPr txBox="1">
            <a:spLocks/>
          </p:cNvSpPr>
          <p:nvPr/>
        </p:nvSpPr>
        <p:spPr>
          <a:xfrm>
            <a:off x="436841" y="406399"/>
            <a:ext cx="9664505" cy="509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b="1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5679317" y="924586"/>
            <a:ext cx="6409589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2. Skrócenie czasu rozpatrywania wniosków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977393" y="1984047"/>
            <a:ext cx="5813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 90 dni roboczych </a:t>
            </a:r>
            <a:r>
              <a:rPr lang="pl-PL" sz="2400" b="1" dirty="0">
                <a:solidFill>
                  <a:srgbClr val="FF0000"/>
                </a:solidFill>
              </a:rPr>
              <a:t>do 30 dni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dzięki uproszczeniu wniosku i zmniejszeniu liczby dokumentów do oceny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5744375" y="2504613"/>
            <a:ext cx="217154" cy="193763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83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654555" y="1539237"/>
            <a:ext cx="317863" cy="261257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988142D-EF6C-482B-8C00-DDBA5A261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85" y="1441512"/>
            <a:ext cx="5289045" cy="3641821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667618" y="2622744"/>
            <a:ext cx="317863" cy="261257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xmlns="" id="{7128BE0D-D1AA-4A41-81D2-3ABA55FF2C9A}"/>
              </a:ext>
            </a:extLst>
          </p:cNvPr>
          <p:cNvSpPr txBox="1">
            <a:spLocks/>
          </p:cNvSpPr>
          <p:nvPr/>
        </p:nvSpPr>
        <p:spPr>
          <a:xfrm>
            <a:off x="436841" y="406399"/>
            <a:ext cx="9664505" cy="509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b="1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xmlns="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558761" y="582815"/>
            <a:ext cx="10385808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sz="2800" b="1" dirty="0"/>
              <a:t>3. Uproszczenie wniosku o dotację</a:t>
            </a:r>
            <a:endParaRPr lang="pl-PL" sz="28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094337" y="987762"/>
            <a:ext cx="57824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rezygnacja z konieczności podawania szczegółowych danych technicznych </a:t>
            </a:r>
          </a:p>
          <a:p>
            <a:pPr lvl="0"/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rezygnacja ze zbierania dokumentów dot. wysokości dochodów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składanie oświadczeń zamiast dołączania dokumentów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A1E02D20-ED74-4965-BC15-C152A36A94D3}"/>
              </a:ext>
            </a:extLst>
          </p:cNvPr>
          <p:cNvSpPr/>
          <p:nvPr/>
        </p:nvSpPr>
        <p:spPr>
          <a:xfrm>
            <a:off x="667618" y="3706251"/>
            <a:ext cx="317863" cy="261257"/>
          </a:xfrm>
          <a:prstGeom prst="rect">
            <a:avLst/>
          </a:prstGeom>
          <a:solidFill>
            <a:srgbClr val="1F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58761" y="4711991"/>
            <a:ext cx="616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2">
                    <a:lumMod val="50000"/>
                  </a:schemeClr>
                </a:solidFill>
              </a:rPr>
              <a:t>Wypełnienie wniosku o dofinansowanie zostanie przedstawione w części II dzisiejszego webinarium</a:t>
            </a:r>
          </a:p>
        </p:txBody>
      </p:sp>
    </p:spTree>
    <p:extLst>
      <p:ext uri="{BB962C8B-B14F-4D97-AF65-F5344CB8AC3E}">
        <p14:creationId xmlns:p14="http://schemas.microsoft.com/office/powerpoint/2010/main" val="313591618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754</Words>
  <Application>Microsoft Office PowerPoint</Application>
  <PresentationFormat>Panoramiczny</PresentationFormat>
  <Paragraphs>142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Bebas Neue</vt:lpstr>
      <vt:lpstr>Calibri</vt:lpstr>
      <vt:lpstr>Calibri Light</vt:lpstr>
      <vt:lpstr>Wingdings</vt:lpstr>
      <vt:lpstr>Motyw pakietu Office</vt:lpstr>
      <vt:lpstr>Nowe zasady dofinansowania inwestycji w ramach programu „Czyste Powietrze” </vt:lpstr>
      <vt:lpstr>Prezentacja programu PowerPoint</vt:lpstr>
      <vt:lpstr>Dofinansowanie</vt:lpstr>
      <vt:lpstr>Prezentacja programu PowerPoint</vt:lpstr>
      <vt:lpstr>Prezentacja programu PowerPoint</vt:lpstr>
      <vt:lpstr>Program Czyste Powietrze – 10 najważniejszych zmian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Maksymalne wartości dotacji dla poszczególnych kategorii kosztów</vt:lpstr>
      <vt:lpstr>Gdzie złożyć wniosek o dofinansowanie?</vt:lpstr>
      <vt:lpstr>Uruchomienie naboru wniosków  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Maks Maks</dc:creator>
  <cp:lastModifiedBy>Kuczek Krzysztof</cp:lastModifiedBy>
  <cp:revision>137</cp:revision>
  <cp:lastPrinted>2020-05-08T08:07:50Z</cp:lastPrinted>
  <dcterms:created xsi:type="dcterms:W3CDTF">2020-04-29T08:08:18Z</dcterms:created>
  <dcterms:modified xsi:type="dcterms:W3CDTF">2020-05-15T12:35:44Z</dcterms:modified>
</cp:coreProperties>
</file>