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3" r:id="rId3"/>
    <p:sldMasterId id="2147483877" r:id="rId4"/>
    <p:sldMasterId id="2147483884" r:id="rId5"/>
    <p:sldMasterId id="2147484377" r:id="rId6"/>
  </p:sldMasterIdLst>
  <p:notesMasterIdLst>
    <p:notesMasterId r:id="rId19"/>
  </p:notesMasterIdLst>
  <p:sldIdLst>
    <p:sldId id="259" r:id="rId7"/>
    <p:sldId id="279" r:id="rId8"/>
    <p:sldId id="288" r:id="rId9"/>
    <p:sldId id="294" r:id="rId10"/>
    <p:sldId id="295" r:id="rId11"/>
    <p:sldId id="285" r:id="rId12"/>
    <p:sldId id="286" r:id="rId13"/>
    <p:sldId id="290" r:id="rId14"/>
    <p:sldId id="291" r:id="rId15"/>
    <p:sldId id="296" r:id="rId16"/>
    <p:sldId id="297" r:id="rId17"/>
    <p:sldId id="289" r:id="rId18"/>
  </p:sldIdLst>
  <p:sldSz cx="13004800" cy="9753600"/>
  <p:notesSz cx="6797675" cy="9926638"/>
  <p:defaultTextStyle>
    <a:defPPr>
      <a:defRPr lang="pl-PL"/>
    </a:defPPr>
    <a:lvl1pPr algn="l" defTabSz="582613" rtl="0" fontAlgn="base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marL="455613" indent="-227013" algn="l" defTabSz="582613" rtl="0" fontAlgn="base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marL="912813" indent="-455613" algn="l" defTabSz="582613" rtl="0" fontAlgn="base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marL="1370013" indent="-684213" algn="l" defTabSz="582613" rtl="0" fontAlgn="base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marL="1827213" indent="-912813" algn="l" defTabSz="582613" rtl="0" fontAlgn="base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marL="22860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marL="27432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marL="32004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marL="36576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5"/>
    <a:srgbClr val="68B133"/>
    <a:srgbClr val="FFD600"/>
    <a:srgbClr val="FAC81A"/>
    <a:srgbClr val="F2B01E"/>
    <a:srgbClr val="CC006A"/>
    <a:srgbClr val="DA518D"/>
    <a:srgbClr val="6CB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1386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55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0419" name="Shape 56"/>
          <p:cNvSpPr>
            <a:spLocks noGrp="1"/>
          </p:cNvSpPr>
          <p:nvPr>
            <p:ph type="body" sz="quarter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smtClean="0"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897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1pPr>
    <a:lvl2pPr marL="741363" indent="-284163" algn="l" defTabSz="455613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2pPr>
    <a:lvl3pPr marL="1141413" indent="-227013" algn="l" defTabSz="455613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3pPr>
    <a:lvl4pPr marL="1598613" indent="-227013" algn="l" defTabSz="455613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4pPr>
    <a:lvl5pPr marL="2055813" indent="-227013" algn="l" defTabSz="455613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5pPr>
    <a:lvl6pPr indent="1142477" defTabSz="456992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0973" defTabSz="456992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599468" defTabSz="456992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7963" defTabSz="456992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"/>
          <p:cNvSpPr>
            <a:spLocks/>
          </p:cNvSpPr>
          <p:nvPr/>
        </p:nvSpPr>
        <p:spPr bwMode="auto">
          <a:xfrm rot="16200000">
            <a:off x="7173119" y="5347494"/>
            <a:ext cx="1643062" cy="0"/>
          </a:xfrm>
          <a:custGeom>
            <a:avLst/>
            <a:gdLst>
              <a:gd name="T0" fmla="*/ 2147483647 w 21600"/>
              <a:gd name="T1" fmla="*/ 1 h 1"/>
              <a:gd name="T2" fmla="*/ 2147483647 w 21600"/>
              <a:gd name="T3" fmla="*/ 1 h 1"/>
              <a:gd name="T4" fmla="*/ 2147483647 w 21600"/>
              <a:gd name="T5" fmla="*/ 1 h 1"/>
              <a:gd name="T6" fmla="*/ 2147483647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pl-PL"/>
          </a:p>
        </p:txBody>
      </p:sp>
      <p:pic>
        <p:nvPicPr>
          <p:cNvPr id="5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5725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08008" y="4140209"/>
            <a:ext cx="7200901" cy="2413001"/>
          </a:xfrm>
          <a:prstGeom prst="rect">
            <a:avLst/>
          </a:prstGeom>
        </p:spPr>
        <p:txBody>
          <a:bodyPr/>
          <a:lstStyle>
            <a:lvl1pPr>
              <a:defRPr sz="7100"/>
            </a:lvl1pPr>
          </a:lstStyle>
          <a:p>
            <a:pPr lvl="0"/>
            <a:r>
              <a:rPr/>
              <a:t>Tekst tytułowy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280408" y="4140209"/>
            <a:ext cx="4241801" cy="2413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496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6992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486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3982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35842890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84" y="2276485"/>
            <a:ext cx="5775325" cy="643572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10" y="2276485"/>
            <a:ext cx="5775325" cy="643572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9F6E4-52B4-4FE4-B711-B431E8C08308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4BE69-3320-47C5-8C51-D572021780B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5048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8"/>
          </a:xfrm>
          <a:prstGeom prst="rect">
            <a:avLst/>
          </a:prstGeom>
        </p:spPr>
        <p:txBody>
          <a:bodyPr lIns="91396" tIns="45700" rIns="91396" bIns="45700" anchor="b"/>
          <a:lstStyle>
            <a:lvl1pPr marL="0" indent="0">
              <a:buNone/>
              <a:defRPr sz="2400" b="1"/>
            </a:lvl1pPr>
            <a:lvl2pPr marL="456992" indent="0">
              <a:buNone/>
              <a:defRPr sz="2000" b="1"/>
            </a:lvl2pPr>
            <a:lvl3pPr marL="913982" indent="0">
              <a:buNone/>
              <a:defRPr sz="1800" b="1"/>
            </a:lvl3pPr>
            <a:lvl4pPr marL="1370973" indent="0">
              <a:buNone/>
              <a:defRPr sz="1600" b="1"/>
            </a:lvl4pPr>
            <a:lvl5pPr marL="1827963" indent="0">
              <a:buNone/>
              <a:defRPr sz="1600" b="1"/>
            </a:lvl5pPr>
            <a:lvl6pPr marL="2284951" indent="0">
              <a:buNone/>
              <a:defRPr sz="1600" b="1"/>
            </a:lvl6pPr>
            <a:lvl7pPr marL="2741944" indent="0">
              <a:buNone/>
              <a:defRPr sz="1600" b="1"/>
            </a:lvl7pPr>
            <a:lvl8pPr marL="3198937" indent="0">
              <a:buNone/>
              <a:defRPr sz="1600" b="1"/>
            </a:lvl8pPr>
            <a:lvl9pPr marL="3655924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1"/>
            <a:ext cx="5745163" cy="5619750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9" y="2182814"/>
            <a:ext cx="5748337" cy="909638"/>
          </a:xfrm>
          <a:prstGeom prst="rect">
            <a:avLst/>
          </a:prstGeom>
        </p:spPr>
        <p:txBody>
          <a:bodyPr lIns="91396" tIns="45700" rIns="91396" bIns="45700" anchor="b"/>
          <a:lstStyle>
            <a:lvl1pPr marL="0" indent="0">
              <a:buNone/>
              <a:defRPr sz="2400" b="1"/>
            </a:lvl1pPr>
            <a:lvl2pPr marL="456992" indent="0">
              <a:buNone/>
              <a:defRPr sz="2000" b="1"/>
            </a:lvl2pPr>
            <a:lvl3pPr marL="913982" indent="0">
              <a:buNone/>
              <a:defRPr sz="1800" b="1"/>
            </a:lvl3pPr>
            <a:lvl4pPr marL="1370973" indent="0">
              <a:buNone/>
              <a:defRPr sz="1600" b="1"/>
            </a:lvl4pPr>
            <a:lvl5pPr marL="1827963" indent="0">
              <a:buNone/>
              <a:defRPr sz="1600" b="1"/>
            </a:lvl5pPr>
            <a:lvl6pPr marL="2284951" indent="0">
              <a:buNone/>
              <a:defRPr sz="1600" b="1"/>
            </a:lvl6pPr>
            <a:lvl7pPr marL="2741944" indent="0">
              <a:buNone/>
              <a:defRPr sz="1600" b="1"/>
            </a:lvl7pPr>
            <a:lvl8pPr marL="3198937" indent="0">
              <a:buNone/>
              <a:defRPr sz="1600" b="1"/>
            </a:lvl8pPr>
            <a:lvl9pPr marL="3655924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9" y="3092451"/>
            <a:ext cx="5748337" cy="5619750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38439-5093-414C-9085-97B1E68E4365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34253-2662-42FE-B5D0-7BF52CB7617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68953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B4CB4-C857-4861-849D-B29349C32194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57717-A5CC-49D6-8501-728FC2BF1E1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8469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9BA9-651C-49D0-A51C-9CB113EFD576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51390-6C73-4FA1-9565-F89B758F9EB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4971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88948"/>
            <a:ext cx="4278313" cy="1652587"/>
          </a:xfrm>
          <a:prstGeom prst="rect">
            <a:avLst/>
          </a:prstGeom>
        </p:spPr>
        <p:txBody>
          <a:bodyPr lIns="91396" tIns="45700" rIns="91396" bIns="45700"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2" cy="8323263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None/>
              <a:defRPr sz="1400"/>
            </a:lvl1pPr>
            <a:lvl2pPr marL="456992" indent="0">
              <a:buNone/>
              <a:defRPr sz="1200"/>
            </a:lvl2pPr>
            <a:lvl3pPr marL="913982" indent="0">
              <a:buNone/>
              <a:defRPr sz="1000"/>
            </a:lvl3pPr>
            <a:lvl4pPr marL="1370973" indent="0">
              <a:buNone/>
              <a:defRPr sz="1000"/>
            </a:lvl4pPr>
            <a:lvl5pPr marL="1827963" indent="0">
              <a:buNone/>
              <a:defRPr sz="1000"/>
            </a:lvl5pPr>
            <a:lvl6pPr marL="2284951" indent="0">
              <a:buNone/>
              <a:defRPr sz="1000"/>
            </a:lvl6pPr>
            <a:lvl7pPr marL="2741944" indent="0">
              <a:buNone/>
              <a:defRPr sz="1000"/>
            </a:lvl7pPr>
            <a:lvl8pPr marL="3198937" indent="0">
              <a:buNone/>
              <a:defRPr sz="1000"/>
            </a:lvl8pPr>
            <a:lvl9pPr marL="3655924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90B4-ADF3-4A80-B7E7-525FC4AC9B26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96D0C-BDD2-436B-9C2B-32B778EE66F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521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9"/>
            <a:ext cx="7802564" cy="806450"/>
          </a:xfrm>
          <a:prstGeom prst="rect">
            <a:avLst/>
          </a:prstGeom>
        </p:spPr>
        <p:txBody>
          <a:bodyPr lIns="91396" tIns="45700" rIns="91396" bIns="45700"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4" cy="5851526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None/>
              <a:defRPr sz="3300"/>
            </a:lvl1pPr>
            <a:lvl2pPr marL="456992" indent="0">
              <a:buNone/>
              <a:defRPr sz="2900"/>
            </a:lvl2pPr>
            <a:lvl3pPr marL="913982" indent="0">
              <a:buNone/>
              <a:defRPr sz="2400"/>
            </a:lvl3pPr>
            <a:lvl4pPr marL="1370973" indent="0">
              <a:buNone/>
              <a:defRPr sz="2000"/>
            </a:lvl4pPr>
            <a:lvl5pPr marL="1827963" indent="0">
              <a:buNone/>
              <a:defRPr sz="2000"/>
            </a:lvl5pPr>
            <a:lvl6pPr marL="2284951" indent="0">
              <a:buNone/>
              <a:defRPr sz="2000"/>
            </a:lvl6pPr>
            <a:lvl7pPr marL="2741944" indent="0">
              <a:buNone/>
              <a:defRPr sz="2000"/>
            </a:lvl7pPr>
            <a:lvl8pPr marL="3198937" indent="0">
              <a:buNone/>
              <a:defRPr sz="2000"/>
            </a:lvl8pPr>
            <a:lvl9pPr marL="3655924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90"/>
            <a:ext cx="7802564" cy="1144587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None/>
              <a:defRPr sz="1400"/>
            </a:lvl1pPr>
            <a:lvl2pPr marL="456992" indent="0">
              <a:buNone/>
              <a:defRPr sz="1200"/>
            </a:lvl2pPr>
            <a:lvl3pPr marL="913982" indent="0">
              <a:buNone/>
              <a:defRPr sz="1000"/>
            </a:lvl3pPr>
            <a:lvl4pPr marL="1370973" indent="0">
              <a:buNone/>
              <a:defRPr sz="1000"/>
            </a:lvl4pPr>
            <a:lvl5pPr marL="1827963" indent="0">
              <a:buNone/>
              <a:defRPr sz="1000"/>
            </a:lvl5pPr>
            <a:lvl6pPr marL="2284951" indent="0">
              <a:buNone/>
              <a:defRPr sz="1000"/>
            </a:lvl6pPr>
            <a:lvl7pPr marL="2741944" indent="0">
              <a:buNone/>
              <a:defRPr sz="1000"/>
            </a:lvl7pPr>
            <a:lvl8pPr marL="3198937" indent="0">
              <a:buNone/>
              <a:defRPr sz="1000"/>
            </a:lvl8pPr>
            <a:lvl9pPr marL="3655924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ECC72-74AB-4394-ADD1-DC1663AB3C41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9FD71-91C1-4414-9060-C64BDF16651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36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84" y="2276485"/>
            <a:ext cx="11703051" cy="6435725"/>
          </a:xfrm>
          <a:prstGeom prst="rect">
            <a:avLst/>
          </a:prstGeom>
        </p:spPr>
        <p:txBody>
          <a:bodyPr vert="eaVert" lIns="91396" tIns="45700" rIns="91396" bIns="4570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BCB96-5E47-4327-8237-49090504400D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E10FF-7595-47C5-A0A1-47A5C78FEB1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1278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2" y="390525"/>
            <a:ext cx="2925762" cy="8321675"/>
          </a:xfrm>
          <a:prstGeom prst="rect">
            <a:avLst/>
          </a:prstGeom>
        </p:spPr>
        <p:txBody>
          <a:bodyPr vert="eaVert"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8" cy="8321675"/>
          </a:xfrm>
          <a:prstGeom prst="rect">
            <a:avLst/>
          </a:prstGeom>
        </p:spPr>
        <p:txBody>
          <a:bodyPr vert="eaVert" lIns="91396" tIns="45700" rIns="91396" bIns="4570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A7AC3-6C70-4CD4-B94A-3B0360D4D630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BF551-B6E7-4A6D-98BC-F3FAF45ED12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870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35" y="3030540"/>
            <a:ext cx="11055349" cy="2090736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40" y="5527685"/>
            <a:ext cx="9102725" cy="2492375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F4F25-3EBC-4DE7-9BB1-D0C603DE43EA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FC6B7-E765-4AE8-A9B7-E44FAA0A4DE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42892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84" y="2276485"/>
            <a:ext cx="11703051" cy="6435725"/>
          </a:xfrm>
          <a:prstGeom prst="rect">
            <a:avLst/>
          </a:prstGeom>
        </p:spPr>
        <p:txBody>
          <a:bodyPr lIns="91396" tIns="45700" rIns="91396" bIns="4570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8B27-F91F-4759-B548-545FDD182CF8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4A885-826E-4B27-960E-0F49E2FD4C0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289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/>
            <a:r>
              <a:rPr/>
              <a:t>Tekst tytułowy</a:t>
            </a:r>
          </a:p>
        </p:txBody>
      </p:sp>
    </p:spTree>
    <p:extLst>
      <p:ext uri="{BB962C8B-B14F-4D97-AF65-F5344CB8AC3E}">
        <p14:creationId xmlns:p14="http://schemas.microsoft.com/office/powerpoint/2010/main" val="420914470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2" cy="1936750"/>
          </a:xfrm>
          <a:prstGeom prst="rect">
            <a:avLst/>
          </a:prstGeom>
        </p:spPr>
        <p:txBody>
          <a:bodyPr lIns="91396" tIns="45700" rIns="91396" bIns="45700" anchor="t"/>
          <a:lstStyle>
            <a:lvl1pPr algn="l">
              <a:defRPr sz="39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2" cy="2133601"/>
          </a:xfrm>
          <a:prstGeom prst="rect">
            <a:avLst/>
          </a:prstGeom>
        </p:spPr>
        <p:txBody>
          <a:bodyPr lIns="91396" tIns="45700" rIns="91396" bIns="4570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6F56B-A3E6-4FFC-AEA3-27E9242708EA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1A701-BB8B-4F9B-A44F-B1D520EAE71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60009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84" y="2276485"/>
            <a:ext cx="5775325" cy="643572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10" y="2276485"/>
            <a:ext cx="5775325" cy="6435725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909B3-DB93-4930-A5F5-70C8B427ECE1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C05A6-8E58-4814-99E3-0F0E5C1F588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1206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4"/>
            <a:ext cx="5745163" cy="909638"/>
          </a:xfrm>
          <a:prstGeom prst="rect">
            <a:avLst/>
          </a:prstGeom>
        </p:spPr>
        <p:txBody>
          <a:bodyPr lIns="91396" tIns="45700" rIns="91396" bIns="45700" anchor="b"/>
          <a:lstStyle>
            <a:lvl1pPr marL="0" indent="0">
              <a:buNone/>
              <a:defRPr sz="2400" b="1"/>
            </a:lvl1pPr>
            <a:lvl2pPr marL="456992" indent="0">
              <a:buNone/>
              <a:defRPr sz="2000" b="1"/>
            </a:lvl2pPr>
            <a:lvl3pPr marL="913982" indent="0">
              <a:buNone/>
              <a:defRPr sz="1800" b="1"/>
            </a:lvl3pPr>
            <a:lvl4pPr marL="1370973" indent="0">
              <a:buNone/>
              <a:defRPr sz="1600" b="1"/>
            </a:lvl4pPr>
            <a:lvl5pPr marL="1827963" indent="0">
              <a:buNone/>
              <a:defRPr sz="1600" b="1"/>
            </a:lvl5pPr>
            <a:lvl6pPr marL="2284951" indent="0">
              <a:buNone/>
              <a:defRPr sz="1600" b="1"/>
            </a:lvl6pPr>
            <a:lvl7pPr marL="2741944" indent="0">
              <a:buNone/>
              <a:defRPr sz="1600" b="1"/>
            </a:lvl7pPr>
            <a:lvl8pPr marL="3198937" indent="0">
              <a:buNone/>
              <a:defRPr sz="1600" b="1"/>
            </a:lvl8pPr>
            <a:lvl9pPr marL="3655924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1"/>
            <a:ext cx="5745163" cy="5619750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9" y="2182814"/>
            <a:ext cx="5748337" cy="909638"/>
          </a:xfrm>
          <a:prstGeom prst="rect">
            <a:avLst/>
          </a:prstGeom>
        </p:spPr>
        <p:txBody>
          <a:bodyPr lIns="91396" tIns="45700" rIns="91396" bIns="45700" anchor="b"/>
          <a:lstStyle>
            <a:lvl1pPr marL="0" indent="0">
              <a:buNone/>
              <a:defRPr sz="2400" b="1"/>
            </a:lvl1pPr>
            <a:lvl2pPr marL="456992" indent="0">
              <a:buNone/>
              <a:defRPr sz="2000" b="1"/>
            </a:lvl2pPr>
            <a:lvl3pPr marL="913982" indent="0">
              <a:buNone/>
              <a:defRPr sz="1800" b="1"/>
            </a:lvl3pPr>
            <a:lvl4pPr marL="1370973" indent="0">
              <a:buNone/>
              <a:defRPr sz="1600" b="1"/>
            </a:lvl4pPr>
            <a:lvl5pPr marL="1827963" indent="0">
              <a:buNone/>
              <a:defRPr sz="1600" b="1"/>
            </a:lvl5pPr>
            <a:lvl6pPr marL="2284951" indent="0">
              <a:buNone/>
              <a:defRPr sz="1600" b="1"/>
            </a:lvl6pPr>
            <a:lvl7pPr marL="2741944" indent="0">
              <a:buNone/>
              <a:defRPr sz="1600" b="1"/>
            </a:lvl7pPr>
            <a:lvl8pPr marL="3198937" indent="0">
              <a:buNone/>
              <a:defRPr sz="1600" b="1"/>
            </a:lvl8pPr>
            <a:lvl9pPr marL="3655924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9" y="3092451"/>
            <a:ext cx="5748337" cy="5619750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B35A5-C78C-4053-89FF-53225D83B41F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2A5EA-3336-4133-BE43-547D71EB6CA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7922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53D4-3C99-4229-BC94-D988B081A77D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8DEA-B328-43F3-A56E-49B820D1683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02208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80E7F-C1CC-45FF-B1F4-5F2594F32BEE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54C52-9837-4F0A-B993-D3F36B45254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5439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88948"/>
            <a:ext cx="4278313" cy="1652587"/>
          </a:xfrm>
          <a:prstGeom prst="rect">
            <a:avLst/>
          </a:prstGeom>
        </p:spPr>
        <p:txBody>
          <a:bodyPr lIns="91396" tIns="45700" rIns="91396" bIns="45700"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2" cy="8323263"/>
          </a:xfrm>
          <a:prstGeom prst="rect">
            <a:avLst/>
          </a:prstGeom>
        </p:spPr>
        <p:txBody>
          <a:bodyPr lIns="91396" tIns="45700" rIns="91396" bIns="45700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None/>
              <a:defRPr sz="1400"/>
            </a:lvl1pPr>
            <a:lvl2pPr marL="456992" indent="0">
              <a:buNone/>
              <a:defRPr sz="1200"/>
            </a:lvl2pPr>
            <a:lvl3pPr marL="913982" indent="0">
              <a:buNone/>
              <a:defRPr sz="1000"/>
            </a:lvl3pPr>
            <a:lvl4pPr marL="1370973" indent="0">
              <a:buNone/>
              <a:defRPr sz="1000"/>
            </a:lvl4pPr>
            <a:lvl5pPr marL="1827963" indent="0">
              <a:buNone/>
              <a:defRPr sz="1000"/>
            </a:lvl5pPr>
            <a:lvl6pPr marL="2284951" indent="0">
              <a:buNone/>
              <a:defRPr sz="1000"/>
            </a:lvl6pPr>
            <a:lvl7pPr marL="2741944" indent="0">
              <a:buNone/>
              <a:defRPr sz="1000"/>
            </a:lvl7pPr>
            <a:lvl8pPr marL="3198937" indent="0">
              <a:buNone/>
              <a:defRPr sz="1000"/>
            </a:lvl8pPr>
            <a:lvl9pPr marL="3655924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6AA0-A2D3-4085-B104-A3830E3EB430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C6D71-FD01-4E84-91E8-EF68D63D26D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61400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9"/>
            <a:ext cx="7802564" cy="806450"/>
          </a:xfrm>
          <a:prstGeom prst="rect">
            <a:avLst/>
          </a:prstGeom>
        </p:spPr>
        <p:txBody>
          <a:bodyPr lIns="91396" tIns="45700" rIns="91396" bIns="45700"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4" cy="5851526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None/>
              <a:defRPr sz="3300"/>
            </a:lvl1pPr>
            <a:lvl2pPr marL="456992" indent="0">
              <a:buNone/>
              <a:defRPr sz="2900"/>
            </a:lvl2pPr>
            <a:lvl3pPr marL="913982" indent="0">
              <a:buNone/>
              <a:defRPr sz="2400"/>
            </a:lvl3pPr>
            <a:lvl4pPr marL="1370973" indent="0">
              <a:buNone/>
              <a:defRPr sz="2000"/>
            </a:lvl4pPr>
            <a:lvl5pPr marL="1827963" indent="0">
              <a:buNone/>
              <a:defRPr sz="2000"/>
            </a:lvl5pPr>
            <a:lvl6pPr marL="2284951" indent="0">
              <a:buNone/>
              <a:defRPr sz="2000"/>
            </a:lvl6pPr>
            <a:lvl7pPr marL="2741944" indent="0">
              <a:buNone/>
              <a:defRPr sz="2000"/>
            </a:lvl7pPr>
            <a:lvl8pPr marL="3198937" indent="0">
              <a:buNone/>
              <a:defRPr sz="2000"/>
            </a:lvl8pPr>
            <a:lvl9pPr marL="3655924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90"/>
            <a:ext cx="7802564" cy="1144587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>
              <a:buNone/>
              <a:defRPr sz="1400"/>
            </a:lvl1pPr>
            <a:lvl2pPr marL="456992" indent="0">
              <a:buNone/>
              <a:defRPr sz="1200"/>
            </a:lvl2pPr>
            <a:lvl3pPr marL="913982" indent="0">
              <a:buNone/>
              <a:defRPr sz="1000"/>
            </a:lvl3pPr>
            <a:lvl4pPr marL="1370973" indent="0">
              <a:buNone/>
              <a:defRPr sz="1000"/>
            </a:lvl4pPr>
            <a:lvl5pPr marL="1827963" indent="0">
              <a:buNone/>
              <a:defRPr sz="1000"/>
            </a:lvl5pPr>
            <a:lvl6pPr marL="2284951" indent="0">
              <a:buNone/>
              <a:defRPr sz="1000"/>
            </a:lvl6pPr>
            <a:lvl7pPr marL="2741944" indent="0">
              <a:buNone/>
              <a:defRPr sz="1000"/>
            </a:lvl7pPr>
            <a:lvl8pPr marL="3198937" indent="0">
              <a:buNone/>
              <a:defRPr sz="1000"/>
            </a:lvl8pPr>
            <a:lvl9pPr marL="3655924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8BF49-A2FE-4C3F-AB82-54ADFFB53513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431CE-83E4-49AB-8100-B23738CA60C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84" y="2276485"/>
            <a:ext cx="11703051" cy="6435725"/>
          </a:xfrm>
          <a:prstGeom prst="rect">
            <a:avLst/>
          </a:prstGeom>
        </p:spPr>
        <p:txBody>
          <a:bodyPr vert="eaVert" lIns="91396" tIns="45700" rIns="91396" bIns="4570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7592-7102-4B51-A120-31B268DE161D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20BF4-5177-459C-8536-BB223368D1A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36421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2" y="390525"/>
            <a:ext cx="2925762" cy="8321675"/>
          </a:xfrm>
          <a:prstGeom prst="rect">
            <a:avLst/>
          </a:prstGeom>
        </p:spPr>
        <p:txBody>
          <a:bodyPr vert="eaVert"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8" cy="8321675"/>
          </a:xfrm>
          <a:prstGeom prst="rect">
            <a:avLst/>
          </a:prstGeom>
        </p:spPr>
        <p:txBody>
          <a:bodyPr vert="eaVert" lIns="91396" tIns="45700" rIns="91396" bIns="4570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4EF9E-3CE0-4C11-936A-612A3CC50329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666F7-27B6-492D-86EE-1235C4D1EEA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6540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"/>
          <p:cNvSpPr>
            <a:spLocks/>
          </p:cNvSpPr>
          <p:nvPr/>
        </p:nvSpPr>
        <p:spPr bwMode="auto">
          <a:xfrm rot="16200000">
            <a:off x="7173912" y="5348288"/>
            <a:ext cx="1641475" cy="0"/>
          </a:xfrm>
          <a:custGeom>
            <a:avLst/>
            <a:gdLst>
              <a:gd name="T0" fmla="*/ 2147483647 w 21600"/>
              <a:gd name="T1" fmla="*/ 1 h 1"/>
              <a:gd name="T2" fmla="*/ 2147483647 w 21600"/>
              <a:gd name="T3" fmla="*/ 1 h 1"/>
              <a:gd name="T4" fmla="*/ 2147483647 w 21600"/>
              <a:gd name="T5" fmla="*/ 1 h 1"/>
              <a:gd name="T6" fmla="*/ 2147483647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pl-PL"/>
          </a:p>
        </p:txBody>
      </p:sp>
      <p:pic>
        <p:nvPicPr>
          <p:cNvPr id="5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572500"/>
            <a:ext cx="3051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08006" y="4140206"/>
            <a:ext cx="7200901" cy="2413001"/>
          </a:xfrm>
          <a:prstGeom prst="rect">
            <a:avLst/>
          </a:prstGeom>
        </p:spPr>
        <p:txBody>
          <a:bodyPr/>
          <a:lstStyle>
            <a:lvl1pPr>
              <a:defRPr sz="7100"/>
            </a:lvl1pPr>
          </a:lstStyle>
          <a:p>
            <a:pPr lvl="0"/>
            <a:r>
              <a:rPr/>
              <a:t>Tekst tytułowy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280406" y="4140206"/>
            <a:ext cx="4241801" cy="2413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526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051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576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101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33223513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Tekst tytułowy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124" indent="-313124"/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271562524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/>
            <a:r>
              <a:rPr/>
              <a:t>Tekst tytułowy</a:t>
            </a:r>
          </a:p>
        </p:txBody>
      </p:sp>
    </p:spTree>
    <p:extLst>
      <p:ext uri="{BB962C8B-B14F-4D97-AF65-F5344CB8AC3E}">
        <p14:creationId xmlns:p14="http://schemas.microsoft.com/office/powerpoint/2010/main" val="409661649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Tekst tytułowy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164" indent="-313164"/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281903542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8000" y="1270007"/>
            <a:ext cx="11988800" cy="7213601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700"/>
            </a:lvl1pPr>
            <a:lvl2pPr marL="939495" indent="-469747">
              <a:spcBef>
                <a:spcPts val="2400"/>
              </a:spcBef>
              <a:defRPr sz="3700"/>
            </a:lvl2pPr>
            <a:lvl3pPr marL="1409238" indent="-469747">
              <a:spcBef>
                <a:spcPts val="2400"/>
              </a:spcBef>
              <a:defRPr sz="3700"/>
            </a:lvl3pPr>
            <a:lvl4pPr marL="1878982" indent="-469747">
              <a:spcBef>
                <a:spcPts val="2400"/>
              </a:spcBef>
              <a:defRPr sz="3700"/>
            </a:lvl4pPr>
            <a:lvl5pPr marL="2348732" indent="-469747">
              <a:spcBef>
                <a:spcPts val="2400"/>
              </a:spcBef>
              <a:defRPr sz="3700"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389132513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140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12995275" cy="998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01381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"/>
          <p:cNvSpPr>
            <a:spLocks/>
          </p:cNvSpPr>
          <p:nvPr/>
        </p:nvSpPr>
        <p:spPr bwMode="auto">
          <a:xfrm rot="16200000">
            <a:off x="7173912" y="5348288"/>
            <a:ext cx="1641475" cy="0"/>
          </a:xfrm>
          <a:custGeom>
            <a:avLst/>
            <a:gdLst>
              <a:gd name="T0" fmla="*/ 2147483647 w 21600"/>
              <a:gd name="T1" fmla="*/ 1 h 1"/>
              <a:gd name="T2" fmla="*/ 2147483647 w 21600"/>
              <a:gd name="T3" fmla="*/ 1 h 1"/>
              <a:gd name="T4" fmla="*/ 2147483647 w 21600"/>
              <a:gd name="T5" fmla="*/ 1 h 1"/>
              <a:gd name="T6" fmla="*/ 2147483647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pl-PL"/>
          </a:p>
        </p:txBody>
      </p:sp>
      <p:pic>
        <p:nvPicPr>
          <p:cNvPr id="5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572500"/>
            <a:ext cx="3051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1" cy="2413001"/>
          </a:xfrm>
          <a:prstGeom prst="rect">
            <a:avLst/>
          </a:prstGeom>
        </p:spPr>
        <p:txBody>
          <a:bodyPr/>
          <a:lstStyle>
            <a:lvl1pPr>
              <a:defRPr sz="7100"/>
            </a:lvl1pPr>
          </a:lstStyle>
          <a:p>
            <a:pPr lvl="0"/>
            <a:r>
              <a:rPr/>
              <a:t>Tekst tytułowy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280401" y="4140200"/>
            <a:ext cx="4241801" cy="2413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585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171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755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340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163587476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/>
            <a:r>
              <a:rPr/>
              <a:t>Tekst tytułowy</a:t>
            </a:r>
          </a:p>
        </p:txBody>
      </p:sp>
    </p:spTree>
    <p:extLst>
      <p:ext uri="{BB962C8B-B14F-4D97-AF65-F5344CB8AC3E}">
        <p14:creationId xmlns:p14="http://schemas.microsoft.com/office/powerpoint/2010/main" val="231922900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Tekst tytułowy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246" indent="-313246"/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428108199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8000" y="1270001"/>
            <a:ext cx="11988800" cy="7213601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700"/>
            </a:lvl1pPr>
            <a:lvl2pPr marL="939739" indent="-469869">
              <a:spcBef>
                <a:spcPts val="2400"/>
              </a:spcBef>
              <a:defRPr sz="3700"/>
            </a:lvl2pPr>
            <a:lvl3pPr marL="1409608" indent="-469869">
              <a:spcBef>
                <a:spcPts val="2400"/>
              </a:spcBef>
              <a:defRPr sz="3700"/>
            </a:lvl3pPr>
            <a:lvl4pPr marL="1879476" indent="-469869">
              <a:spcBef>
                <a:spcPts val="2400"/>
              </a:spcBef>
              <a:defRPr sz="3700"/>
            </a:lvl4pPr>
            <a:lvl5pPr marL="2349347" indent="-469869">
              <a:spcBef>
                <a:spcPts val="2400"/>
              </a:spcBef>
              <a:defRPr sz="3700"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16262561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51705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8000" y="1270009"/>
            <a:ext cx="11988800" cy="7213601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700"/>
            </a:lvl1pPr>
            <a:lvl2pPr marL="939371" indent="-469687">
              <a:spcBef>
                <a:spcPts val="2400"/>
              </a:spcBef>
              <a:defRPr sz="3700"/>
            </a:lvl2pPr>
            <a:lvl3pPr marL="1409054" indent="-469687">
              <a:spcBef>
                <a:spcPts val="2400"/>
              </a:spcBef>
              <a:defRPr sz="3700"/>
            </a:lvl3pPr>
            <a:lvl4pPr marL="1878737" indent="-469687">
              <a:spcBef>
                <a:spcPts val="2400"/>
              </a:spcBef>
              <a:defRPr sz="3700"/>
            </a:lvl4pPr>
            <a:lvl5pPr marL="2348425" indent="-469687">
              <a:spcBef>
                <a:spcPts val="2400"/>
              </a:spcBef>
              <a:defRPr sz="3700"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264735058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"/>
          <p:cNvSpPr>
            <a:spLocks/>
          </p:cNvSpPr>
          <p:nvPr/>
        </p:nvSpPr>
        <p:spPr bwMode="auto">
          <a:xfrm rot="16200000">
            <a:off x="7173119" y="5347494"/>
            <a:ext cx="1643062" cy="0"/>
          </a:xfrm>
          <a:custGeom>
            <a:avLst/>
            <a:gdLst>
              <a:gd name="T0" fmla="*/ 2147483647 w 21600"/>
              <a:gd name="T1" fmla="*/ 1 h 1"/>
              <a:gd name="T2" fmla="*/ 2147483647 w 21600"/>
              <a:gd name="T3" fmla="*/ 1 h 1"/>
              <a:gd name="T4" fmla="*/ 2147483647 w 21600"/>
              <a:gd name="T5" fmla="*/ 1 h 1"/>
              <a:gd name="T6" fmla="*/ 2147483647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pl-PL"/>
          </a:p>
        </p:txBody>
      </p:sp>
      <p:pic>
        <p:nvPicPr>
          <p:cNvPr id="5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5725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/>
            <a:r>
              <a:rPr/>
              <a:t>Tekst tytułowy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192320316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/>
            <a:r>
              <a:rPr/>
              <a:t>Tekst tytułowy</a:t>
            </a:r>
          </a:p>
        </p:txBody>
      </p:sp>
    </p:spTree>
    <p:extLst>
      <p:ext uri="{BB962C8B-B14F-4D97-AF65-F5344CB8AC3E}">
        <p14:creationId xmlns:p14="http://schemas.microsoft.com/office/powerpoint/2010/main" val="338519425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Tekst tytułowy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266" indent="-313266"/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14182264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 marL="939800" indent="-469900">
              <a:spcBef>
                <a:spcPts val="2400"/>
              </a:spcBef>
              <a:defRPr sz="3600"/>
            </a:lvl2pPr>
            <a:lvl3pPr marL="1409700" indent="-469900">
              <a:spcBef>
                <a:spcPts val="2400"/>
              </a:spcBef>
              <a:defRPr sz="3600"/>
            </a:lvl3pPr>
            <a:lvl4pPr marL="1879600" indent="-469900">
              <a:spcBef>
                <a:spcPts val="2400"/>
              </a:spcBef>
              <a:defRPr sz="3600"/>
            </a:lvl4pPr>
            <a:lvl5pPr marL="2349500" indent="-469900">
              <a:spcBef>
                <a:spcPts val="2400"/>
              </a:spcBef>
              <a:defRPr sz="3600"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144002520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09210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1299845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61164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513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1299845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88645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35" y="3030540"/>
            <a:ext cx="11055349" cy="2090736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40" y="5527685"/>
            <a:ext cx="9102725" cy="2492375"/>
          </a:xfrm>
          <a:prstGeom prst="rect">
            <a:avLst/>
          </a:prstGeom>
        </p:spPr>
        <p:txBody>
          <a:bodyPr lIns="91396" tIns="45700" rIns="91396" bIns="4570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6AF4-D779-44C6-9860-BC87D8E9C464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76E11-4121-4208-B1BA-25365FB15B4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57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84" y="390525"/>
            <a:ext cx="11703051" cy="1625600"/>
          </a:xfrm>
          <a:prstGeom prst="rect">
            <a:avLst/>
          </a:prstGeom>
        </p:spPr>
        <p:txBody>
          <a:bodyPr lIns="91396" tIns="45700" rIns="91396" bIns="45700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84" y="2276485"/>
            <a:ext cx="11703051" cy="6435725"/>
          </a:xfrm>
          <a:prstGeom prst="rect">
            <a:avLst/>
          </a:prstGeom>
        </p:spPr>
        <p:txBody>
          <a:bodyPr lIns="91396" tIns="45700" rIns="91396" bIns="4570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85334-8272-4591-897F-F6F1F1DACACD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48E4E-FBB5-428B-820B-77D142E15D4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755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2" cy="1936750"/>
          </a:xfrm>
          <a:prstGeom prst="rect">
            <a:avLst/>
          </a:prstGeom>
        </p:spPr>
        <p:txBody>
          <a:bodyPr lIns="91396" tIns="45700" rIns="91396" bIns="45700" anchor="t"/>
          <a:lstStyle>
            <a:lvl1pPr algn="l">
              <a:defRPr sz="39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2" cy="2133601"/>
          </a:xfrm>
          <a:prstGeom prst="rect">
            <a:avLst/>
          </a:prstGeom>
        </p:spPr>
        <p:txBody>
          <a:bodyPr lIns="91396" tIns="45700" rIns="91396" bIns="4570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E10C-0A74-4A3D-AF0F-16F1CC49E403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747FB-7157-4D0B-8538-9B80C3E9BA9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965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508000" y="800100"/>
            <a:ext cx="1198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Aller"/>
              </a:rPr>
              <a:t>Tekst tytułowy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508000" y="2628900"/>
            <a:ext cx="1198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Roboto Regular"/>
              </a:rPr>
              <a:t>Treść - poziom 1</a:t>
            </a:r>
          </a:p>
          <a:p>
            <a:pPr lvl="1"/>
            <a:r>
              <a:rPr lang="pl-PL" altLang="pl-PL" smtClean="0">
                <a:sym typeface="Roboto Regular"/>
              </a:rPr>
              <a:t>Treść - poziom 2</a:t>
            </a:r>
          </a:p>
          <a:p>
            <a:pPr lvl="2"/>
            <a:r>
              <a:rPr lang="pl-PL" altLang="pl-PL" smtClean="0">
                <a:sym typeface="Roboto Regular"/>
              </a:rPr>
              <a:t>Treść - poziom 3</a:t>
            </a:r>
          </a:p>
          <a:p>
            <a:pPr lvl="3"/>
            <a:r>
              <a:rPr lang="pl-PL" altLang="pl-PL" smtClean="0">
                <a:sym typeface="Roboto Regular"/>
              </a:rPr>
              <a:t>Treść - poziom 4</a:t>
            </a:r>
          </a:p>
          <a:p>
            <a:pPr lvl="4"/>
            <a:r>
              <a:rPr lang="pl-PL" altLang="pl-PL" smtClean="0">
                <a:sym typeface="Roboto Regular"/>
              </a:rPr>
              <a:t>Treść - poziom 5</a:t>
            </a:r>
          </a:p>
        </p:txBody>
      </p:sp>
      <p:pic>
        <p:nvPicPr>
          <p:cNvPr id="1028" name="pasted-image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3" r:id="rId2"/>
    <p:sldLayoutId id="2147484444" r:id="rId3"/>
    <p:sldLayoutId id="2147484445" r:id="rId4"/>
    <p:sldLayoutId id="2147484446" r:id="rId5"/>
    <p:sldLayoutId id="2147484447" r:id="rId6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1pPr>
      <a:lvl2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2477" defTabSz="583934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0973" defTabSz="583934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599468" defTabSz="583934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7963" defTabSz="583934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8313" indent="-468313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10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09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08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07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1543" indent="-313124" defTabSz="583934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1231" indent="-313124" defTabSz="583934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0913" indent="-313124" defTabSz="583934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0601" indent="-313124" defTabSz="583934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496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6992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486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3982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2477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0973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599468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7963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daty 3"/>
          <p:cNvSpPr>
            <a:spLocks noGrp="1"/>
          </p:cNvSpPr>
          <p:nvPr>
            <p:ph type="dt" sz="half" idx="2"/>
          </p:nvPr>
        </p:nvSpPr>
        <p:spPr bwMode="auto">
          <a:xfrm>
            <a:off x="650875" y="9040813"/>
            <a:ext cx="3033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700" rIns="91396" bIns="45700" numCol="1" anchor="ctr" anchorCtr="0" compatLnSpc="1">
            <a:prstTxWarp prst="textNoShape">
              <a:avLst/>
            </a:prstTxWarp>
          </a:bodyPr>
          <a:lstStyle>
            <a:lvl1pPr defTabSz="583934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50033C1-FFB9-4D39-8513-76F04CC20DF7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2051" name="Symbol zastępczy stopki 4"/>
          <p:cNvSpPr>
            <a:spLocks noGrp="1"/>
          </p:cNvSpPr>
          <p:nvPr>
            <p:ph type="ftr" sz="quarter" idx="3"/>
          </p:nvPr>
        </p:nvSpPr>
        <p:spPr bwMode="auto">
          <a:xfrm>
            <a:off x="4443413" y="9040813"/>
            <a:ext cx="4117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700" rIns="91396" bIns="45700" numCol="1" anchor="ctr" anchorCtr="0" compatLnSpc="1">
            <a:prstTxWarp prst="textNoShape">
              <a:avLst/>
            </a:prstTxWarp>
          </a:bodyPr>
          <a:lstStyle>
            <a:lvl1pPr algn="ctr" defTabSz="583934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2" name="Symbol zastępczy numeru slajdu 5"/>
          <p:cNvSpPr>
            <a:spLocks noGrp="1"/>
          </p:cNvSpPr>
          <p:nvPr>
            <p:ph type="sldNum" sz="quarter" idx="4"/>
          </p:nvPr>
        </p:nvSpPr>
        <p:spPr bwMode="auto">
          <a:xfrm>
            <a:off x="9320213" y="9040813"/>
            <a:ext cx="3033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700" rIns="91396" bIns="457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8B73F18-5C6F-4698-94B8-CC6770EB41F8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9" name="Prostokąt 8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33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6" tIns="45700" rIns="91396" bIns="45700" anchor="ctr"/>
          <a:lstStyle/>
          <a:p>
            <a:pPr algn="ctr" defTabSz="583934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iming>
    <p:tnLst>
      <p:par>
        <p:cTn id="1" dur="indefinite" restart="never" nodeType="tmRoot"/>
      </p:par>
    </p:tnLst>
  </p:timing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6992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3982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0973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7963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7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9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21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2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3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3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51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4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7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4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daty 3"/>
          <p:cNvSpPr>
            <a:spLocks noGrp="1"/>
          </p:cNvSpPr>
          <p:nvPr>
            <p:ph type="dt" sz="half" idx="2"/>
          </p:nvPr>
        </p:nvSpPr>
        <p:spPr bwMode="auto">
          <a:xfrm>
            <a:off x="650875" y="9040813"/>
            <a:ext cx="3033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700" rIns="91396" bIns="45700" numCol="1" anchor="ctr" anchorCtr="0" compatLnSpc="1">
            <a:prstTxWarp prst="textNoShape">
              <a:avLst/>
            </a:prstTxWarp>
          </a:bodyPr>
          <a:lstStyle>
            <a:lvl1pPr defTabSz="583934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CE62FD-883A-4A56-BB3B-EF8CF99D4315}" type="datetimeFigureOut">
              <a:rPr lang="pl-PL" altLang="pl-PL"/>
              <a:pPr>
                <a:defRPr/>
              </a:pPr>
              <a:t>2016-04-18</a:t>
            </a:fld>
            <a:endParaRPr lang="pl-PL" altLang="pl-PL"/>
          </a:p>
        </p:txBody>
      </p:sp>
      <p:sp>
        <p:nvSpPr>
          <p:cNvPr id="3075" name="Symbol zastępczy stopki 4"/>
          <p:cNvSpPr>
            <a:spLocks noGrp="1"/>
          </p:cNvSpPr>
          <p:nvPr>
            <p:ph type="ftr" sz="quarter" idx="3"/>
          </p:nvPr>
        </p:nvSpPr>
        <p:spPr bwMode="auto">
          <a:xfrm>
            <a:off x="4443413" y="9040813"/>
            <a:ext cx="4117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700" rIns="91396" bIns="45700" numCol="1" anchor="ctr" anchorCtr="0" compatLnSpc="1">
            <a:prstTxWarp prst="textNoShape">
              <a:avLst/>
            </a:prstTxWarp>
          </a:bodyPr>
          <a:lstStyle>
            <a:lvl1pPr algn="ctr" defTabSz="583934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6" name="Symbol zastępczy numeru slajdu 5"/>
          <p:cNvSpPr>
            <a:spLocks noGrp="1"/>
          </p:cNvSpPr>
          <p:nvPr>
            <p:ph type="sldNum" sz="quarter" idx="4"/>
          </p:nvPr>
        </p:nvSpPr>
        <p:spPr bwMode="auto">
          <a:xfrm>
            <a:off x="9320213" y="9040813"/>
            <a:ext cx="3033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700" rIns="91396" bIns="457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696F2E5-08E1-4E14-8988-977A43029833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3077" name="pasted-image.t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078" name="pasted-image.t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350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6992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3982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0973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7963" algn="ctr" defTabSz="456992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7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9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21" indent="-228496" algn="l" defTabSz="4569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2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3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3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51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4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7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4" algn="l" defTabSz="456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2"/>
          <p:cNvSpPr>
            <a:spLocks noGrp="1"/>
          </p:cNvSpPr>
          <p:nvPr>
            <p:ph type="title"/>
          </p:nvPr>
        </p:nvSpPr>
        <p:spPr bwMode="auto">
          <a:xfrm>
            <a:off x="508000" y="798513"/>
            <a:ext cx="1198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Aller"/>
              </a:rPr>
              <a:t>Tekst tytułowy</a:t>
            </a:r>
          </a:p>
        </p:txBody>
      </p:sp>
      <p:sp>
        <p:nvSpPr>
          <p:cNvPr id="5123" name="Shape 3"/>
          <p:cNvSpPr>
            <a:spLocks noGrp="1"/>
          </p:cNvSpPr>
          <p:nvPr>
            <p:ph type="body" idx="1"/>
          </p:nvPr>
        </p:nvSpPr>
        <p:spPr bwMode="auto">
          <a:xfrm>
            <a:off x="508000" y="2627313"/>
            <a:ext cx="1198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Roboto Regular"/>
              </a:rPr>
              <a:t>Treść - poziom 1</a:t>
            </a:r>
          </a:p>
          <a:p>
            <a:pPr lvl="1"/>
            <a:r>
              <a:rPr lang="pl-PL" altLang="pl-PL" smtClean="0">
                <a:sym typeface="Roboto Regular"/>
              </a:rPr>
              <a:t>Treść - poziom 2</a:t>
            </a:r>
          </a:p>
          <a:p>
            <a:pPr lvl="2"/>
            <a:r>
              <a:rPr lang="pl-PL" altLang="pl-PL" smtClean="0">
                <a:sym typeface="Roboto Regular"/>
              </a:rPr>
              <a:t>Treść - poziom 3</a:t>
            </a:r>
          </a:p>
          <a:p>
            <a:pPr lvl="3"/>
            <a:r>
              <a:rPr lang="pl-PL" altLang="pl-PL" smtClean="0">
                <a:sym typeface="Roboto Regular"/>
              </a:rPr>
              <a:t>Treść - poziom 4</a:t>
            </a:r>
          </a:p>
          <a:p>
            <a:pPr lvl="4"/>
            <a:r>
              <a:rPr lang="pl-PL" altLang="pl-PL" smtClean="0">
                <a:sym typeface="Roboto Regular"/>
              </a:rPr>
              <a:t>Treść - poziom 5</a:t>
            </a:r>
          </a:p>
        </p:txBody>
      </p:sp>
      <p:pic>
        <p:nvPicPr>
          <p:cNvPr id="5124" name="pasted-image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684213"/>
            <a:ext cx="61436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1pPr>
      <a:lvl2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2627" defTabSz="58401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152" defTabSz="58401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599677" defTabSz="58401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202" defTabSz="58401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8313" indent="-468313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10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09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08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07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1893" indent="-313164" defTabSz="584010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1641" indent="-313164" defTabSz="584010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1385" indent="-313164" defTabSz="584010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1133" indent="-313164" defTabSz="584010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01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526" algn="ctr" defTabSz="58401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051" algn="ctr" defTabSz="58401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576" algn="ctr" defTabSz="58401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101" algn="ctr" defTabSz="58401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2627" algn="ctr" defTabSz="58401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152" algn="ctr" defTabSz="58401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599677" algn="ctr" defTabSz="58401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202" algn="ctr" defTabSz="58401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2"/>
          <p:cNvSpPr>
            <a:spLocks noGrp="1"/>
          </p:cNvSpPr>
          <p:nvPr>
            <p:ph type="title"/>
          </p:nvPr>
        </p:nvSpPr>
        <p:spPr bwMode="auto">
          <a:xfrm>
            <a:off x="508000" y="798513"/>
            <a:ext cx="1198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Aller"/>
              </a:rPr>
              <a:t>Tekst tytułowy</a:t>
            </a:r>
          </a:p>
        </p:txBody>
      </p:sp>
      <p:sp>
        <p:nvSpPr>
          <p:cNvPr id="6147" name="Shape 3"/>
          <p:cNvSpPr>
            <a:spLocks noGrp="1"/>
          </p:cNvSpPr>
          <p:nvPr>
            <p:ph type="body" idx="1"/>
          </p:nvPr>
        </p:nvSpPr>
        <p:spPr bwMode="auto">
          <a:xfrm>
            <a:off x="508000" y="2627313"/>
            <a:ext cx="1198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Roboto Regular"/>
              </a:rPr>
              <a:t>Treść - poziom 1</a:t>
            </a:r>
          </a:p>
          <a:p>
            <a:pPr lvl="1"/>
            <a:r>
              <a:rPr lang="pl-PL" altLang="pl-PL" smtClean="0">
                <a:sym typeface="Roboto Regular"/>
              </a:rPr>
              <a:t>Treść - poziom 2</a:t>
            </a:r>
          </a:p>
          <a:p>
            <a:pPr lvl="2"/>
            <a:r>
              <a:rPr lang="pl-PL" altLang="pl-PL" smtClean="0">
                <a:sym typeface="Roboto Regular"/>
              </a:rPr>
              <a:t>Treść - poziom 3</a:t>
            </a:r>
          </a:p>
          <a:p>
            <a:pPr lvl="3"/>
            <a:r>
              <a:rPr lang="pl-PL" altLang="pl-PL" smtClean="0">
                <a:sym typeface="Roboto Regular"/>
              </a:rPr>
              <a:t>Treść - poziom 4</a:t>
            </a:r>
          </a:p>
          <a:p>
            <a:pPr lvl="4"/>
            <a:r>
              <a:rPr lang="pl-PL" altLang="pl-PL" smtClean="0">
                <a:sym typeface="Roboto Regular"/>
              </a:rPr>
              <a:t>Treść - poziom 5</a:t>
            </a:r>
          </a:p>
        </p:txBody>
      </p:sp>
      <p:pic>
        <p:nvPicPr>
          <p:cNvPr id="6148" name="pasted-image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684213"/>
            <a:ext cx="61436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1pPr>
      <a:lvl2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2925" defTabSz="584162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511" defTabSz="584162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095" defTabSz="584162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680" defTabSz="584162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8313" indent="-468313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10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09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08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07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591" indent="-313246" defTabSz="584162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461" indent="-313246" defTabSz="584162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330" indent="-313246" defTabSz="584162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199" indent="-313246" defTabSz="584162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162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585" algn="ctr" defTabSz="584162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171" algn="ctr" defTabSz="584162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755" algn="ctr" defTabSz="584162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340" algn="ctr" defTabSz="584162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2925" algn="ctr" defTabSz="584162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511" algn="ctr" defTabSz="584162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095" algn="ctr" defTabSz="584162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680" algn="ctr" defTabSz="584162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/>
          </p:cNvSpPr>
          <p:nvPr>
            <p:ph type="title"/>
          </p:nvPr>
        </p:nvSpPr>
        <p:spPr bwMode="auto">
          <a:xfrm>
            <a:off x="508000" y="800100"/>
            <a:ext cx="1198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Aller"/>
              </a:rPr>
              <a:t>Tekst tytułowy</a:t>
            </a:r>
          </a:p>
        </p:txBody>
      </p:sp>
      <p:sp>
        <p:nvSpPr>
          <p:cNvPr id="8195" name="Shape 3"/>
          <p:cNvSpPr>
            <a:spLocks noGrp="1"/>
          </p:cNvSpPr>
          <p:nvPr>
            <p:ph type="body" idx="1"/>
          </p:nvPr>
        </p:nvSpPr>
        <p:spPr bwMode="auto">
          <a:xfrm>
            <a:off x="508000" y="2628900"/>
            <a:ext cx="1198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Roboto Regular"/>
              </a:rPr>
              <a:t>Treść - poziom 1</a:t>
            </a:r>
          </a:p>
          <a:p>
            <a:pPr lvl="1"/>
            <a:r>
              <a:rPr lang="pl-PL" altLang="pl-PL" smtClean="0">
                <a:sym typeface="Roboto Regular"/>
              </a:rPr>
              <a:t>Treść - poziom 2</a:t>
            </a:r>
          </a:p>
          <a:p>
            <a:pPr lvl="2"/>
            <a:r>
              <a:rPr lang="pl-PL" altLang="pl-PL" smtClean="0">
                <a:sym typeface="Roboto Regular"/>
              </a:rPr>
              <a:t>Treść - poziom 3</a:t>
            </a:r>
          </a:p>
          <a:p>
            <a:pPr lvl="3"/>
            <a:r>
              <a:rPr lang="pl-PL" altLang="pl-PL" smtClean="0">
                <a:sym typeface="Roboto Regular"/>
              </a:rPr>
              <a:t>Treść - poziom 4</a:t>
            </a:r>
          </a:p>
          <a:p>
            <a:pPr lvl="4"/>
            <a:r>
              <a:rPr lang="pl-PL" altLang="pl-PL" smtClean="0">
                <a:sym typeface="Roboto Regular"/>
              </a:rPr>
              <a:t>Treść - poziom 5</a:t>
            </a:r>
          </a:p>
        </p:txBody>
      </p:sp>
      <p:pic>
        <p:nvPicPr>
          <p:cNvPr id="8196" name="pasted-image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1pPr>
      <a:lvl2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30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6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2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8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9900" indent="-469900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26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25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24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23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7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6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5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4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87"/>
          <p:cNvSpPr>
            <a:spLocks noChangeArrowheads="1"/>
          </p:cNvSpPr>
          <p:nvPr/>
        </p:nvSpPr>
        <p:spPr bwMode="auto">
          <a:xfrm>
            <a:off x="1562100" y="5102225"/>
            <a:ext cx="1046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457200" indent="-4572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81050" indent="-31115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250950" indent="-31115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720850" indent="-31115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190750" indent="-31115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47950" indent="-31115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05150" indent="-31115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562350" indent="-31115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19550" indent="-31115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pl-PL" altLang="pl-PL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5059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5621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pl-PL" altLang="pl-PL" sz="7200" kern="0" dirty="0">
              <a:solidFill>
                <a:srgbClr val="0089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Shape 59"/>
          <p:cNvSpPr>
            <a:spLocks noChangeArrowheads="1"/>
          </p:cNvSpPr>
          <p:nvPr/>
        </p:nvSpPr>
        <p:spPr bwMode="auto">
          <a:xfrm>
            <a:off x="604838" y="3524250"/>
            <a:ext cx="106489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pl-PL" altLang="pl-PL" sz="5400" b="1">
                <a:latin typeface="Roboto Regular"/>
                <a:ea typeface="Roboto Regular"/>
                <a:cs typeface="Roboto Regular"/>
                <a:sym typeface="Roboto Regular"/>
              </a:rPr>
              <a:t>Program ochrony powietrza </a:t>
            </a:r>
          </a:p>
          <a:p>
            <a:pPr>
              <a:lnSpc>
                <a:spcPct val="110000"/>
              </a:lnSpc>
            </a:pPr>
            <a:r>
              <a:rPr lang="pl-PL" altLang="pl-PL" sz="3700" b="1">
                <a:latin typeface="Roboto Regular"/>
                <a:ea typeface="Roboto Regular"/>
                <a:cs typeface="Roboto Regular"/>
                <a:sym typeface="Roboto Regular"/>
              </a:rPr>
              <a:t>dla województwa małopolskiego</a:t>
            </a:r>
            <a:endParaRPr lang="en-US" altLang="pl-PL" sz="3700" b="1">
              <a:latin typeface="Roboto Regular"/>
              <a:ea typeface="Roboto Regular"/>
              <a:cs typeface="Helvetica" panose="020B0604020202020204" pitchFamily="34" charset="0"/>
              <a:sym typeface="Roboto Regular"/>
            </a:endParaRPr>
          </a:p>
        </p:txBody>
      </p:sp>
      <p:sp>
        <p:nvSpPr>
          <p:cNvPr id="45063" name="Shape 58"/>
          <p:cNvSpPr>
            <a:spLocks/>
          </p:cNvSpPr>
          <p:nvPr/>
        </p:nvSpPr>
        <p:spPr bwMode="auto">
          <a:xfrm rot="-5400000">
            <a:off x="6303962" y="6799263"/>
            <a:ext cx="3071813" cy="46038"/>
          </a:xfrm>
          <a:custGeom>
            <a:avLst/>
            <a:gdLst>
              <a:gd name="T0" fmla="*/ 2147483647 w 21600"/>
              <a:gd name="T1" fmla="*/ 24678 h 45719"/>
              <a:gd name="T2" fmla="*/ 2147483647 w 21600"/>
              <a:gd name="T3" fmla="*/ 24678 h 45719"/>
              <a:gd name="T4" fmla="*/ 2147483647 w 21600"/>
              <a:gd name="T5" fmla="*/ 24678 h 45719"/>
              <a:gd name="T6" fmla="*/ 2147483647 w 21600"/>
              <a:gd name="T7" fmla="*/ 24678 h 4571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45719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pl-PL"/>
          </a:p>
        </p:txBody>
      </p:sp>
      <p:pic>
        <p:nvPicPr>
          <p:cNvPr id="13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775" y="6350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58800"/>
            <a:ext cx="10795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527050"/>
            <a:ext cx="25177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61"/>
          <p:cNvSpPr txBox="1">
            <a:spLocks/>
          </p:cNvSpPr>
          <p:nvPr/>
        </p:nvSpPr>
        <p:spPr bwMode="auto">
          <a:xfrm>
            <a:off x="8239125" y="5924550"/>
            <a:ext cx="47656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>
              <a:spcBef>
                <a:spcPts val="2200"/>
              </a:spcBef>
              <a:buSzPct val="75000"/>
            </a:pPr>
            <a:endParaRPr lang="pl-PL" altLang="pl-PL" b="1" dirty="0">
              <a:latin typeface="Roboto Regular"/>
              <a:ea typeface="Roboto Regular"/>
              <a:cs typeface="Roboto Regular"/>
              <a:sym typeface="Roboto Regular"/>
            </a:endParaRPr>
          </a:p>
          <a:p>
            <a:pPr eaLnBrk="1" hangingPunct="1">
              <a:spcBef>
                <a:spcPts val="2200"/>
              </a:spcBef>
              <a:buSzPct val="75000"/>
            </a:pPr>
            <a:r>
              <a:rPr lang="pl-PL" altLang="pl-PL" b="1" dirty="0">
                <a:latin typeface="Roboto Regular"/>
                <a:ea typeface="Roboto Regular"/>
                <a:cs typeface="Roboto Regular"/>
                <a:sym typeface="Roboto Regular"/>
              </a:rPr>
              <a:t>Piotr Łyczko</a:t>
            </a:r>
            <a:endParaRPr lang="pl-PL" altLang="pl-PL" sz="2000" dirty="0">
              <a:latin typeface="Roboto Regular"/>
              <a:ea typeface="Roboto Regular"/>
              <a:cs typeface="Roboto Regular"/>
              <a:sym typeface="Roboto Regular"/>
            </a:endParaRPr>
          </a:p>
          <a:p>
            <a:pPr eaLnBrk="1" hangingPunct="1">
              <a:spcBef>
                <a:spcPts val="2200"/>
              </a:spcBef>
              <a:buSzPct val="75000"/>
            </a:pPr>
            <a:r>
              <a:rPr lang="pl-PL" altLang="pl-PL" sz="2000" dirty="0">
                <a:latin typeface="Roboto Regular"/>
                <a:ea typeface="Roboto Regular"/>
                <a:cs typeface="Roboto Regular"/>
                <a:sym typeface="Roboto Regular"/>
              </a:rPr>
              <a:t>Kierownik Zespołu Ochrony Powietrza</a:t>
            </a:r>
            <a:br>
              <a:rPr lang="pl-PL" altLang="pl-PL" sz="2000" dirty="0">
                <a:latin typeface="Roboto Regular"/>
                <a:ea typeface="Roboto Regular"/>
                <a:cs typeface="Roboto Regular"/>
                <a:sym typeface="Roboto Regular"/>
              </a:rPr>
            </a:br>
            <a:r>
              <a:rPr lang="pl-PL" altLang="pl-PL" sz="2000" dirty="0">
                <a:latin typeface="Roboto Regular"/>
                <a:ea typeface="Roboto Regular"/>
                <a:cs typeface="Roboto Regular"/>
                <a:sym typeface="Roboto Regular"/>
              </a:rPr>
              <a:t>Urząd Marszałkowski Województwa Małopolskiego</a:t>
            </a:r>
          </a:p>
        </p:txBody>
      </p:sp>
      <p:sp>
        <p:nvSpPr>
          <p:cNvPr id="16" name="Shape 61"/>
          <p:cNvSpPr txBox="1">
            <a:spLocks/>
          </p:cNvSpPr>
          <p:nvPr/>
        </p:nvSpPr>
        <p:spPr bwMode="auto">
          <a:xfrm>
            <a:off x="604838" y="8358189"/>
            <a:ext cx="3654928" cy="63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eaLnBrk="1" hangingPunct="1">
              <a:spcBef>
                <a:spcPts val="2200"/>
              </a:spcBef>
              <a:buSzPct val="75000"/>
            </a:pPr>
            <a:r>
              <a:rPr lang="pl-PL" altLang="pl-PL" b="1" dirty="0" smtClean="0">
                <a:latin typeface="Roboto Regular"/>
                <a:ea typeface="Roboto Regular"/>
                <a:cs typeface="Roboto Regular"/>
                <a:sym typeface="Roboto Regular"/>
              </a:rPr>
              <a:t>Laskowa, 18.04.2016</a:t>
            </a:r>
            <a:endParaRPr lang="pl-PL" altLang="pl-PL" sz="2000" dirty="0"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87"/>
          <p:cNvSpPr>
            <a:spLocks noChangeArrowheads="1"/>
          </p:cNvSpPr>
          <p:nvPr/>
        </p:nvSpPr>
        <p:spPr bwMode="auto">
          <a:xfrm>
            <a:off x="1563688" y="2406365"/>
            <a:ext cx="10914062" cy="611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marL="457200" indent="-4572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W gospodarstwach domowych zużywane jest ok. 11 mln ton węgla, ale brak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uregulowań w zakresie wymagań jakościowych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powoduje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, że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często stosowane są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najtańsze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„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odpady” górnicze w postaci miałów, mułów i </a:t>
            </a:r>
            <a:r>
              <a:rPr lang="pl-PL" sz="3200" dirty="0" err="1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flotów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. W 2012 roku do indywidualnych gospodarstw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trafiło 800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tys. ton mułów.</a:t>
            </a:r>
          </a:p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Minister Energii powinien wydać rozporządzenia wykonawcze do ustawy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o systemie monitorowania </a:t>
            </a:r>
            <a:b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</a:b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i kontrolowania jakości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paliw, aby określić minimalne parametry jakościowe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paliw stałych dopuszczonych do sprzedaży odbiorcom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indywidualnym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.</a:t>
            </a:r>
          </a:p>
        </p:txBody>
      </p:sp>
      <p:pic>
        <p:nvPicPr>
          <p:cNvPr id="51203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563688" y="684213"/>
            <a:ext cx="10914062" cy="1392237"/>
          </a:xfrm>
          <a:prstGeom prst="rect">
            <a:avLst/>
          </a:prstGeom>
        </p:spPr>
        <p:txBody>
          <a:bodyPr lIns="91428" tIns="45714" rIns="91428" bIns="45714"/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Konieczne krajowe zmiany prawne – </a:t>
            </a:r>
            <a:b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</a:br>
            <a: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normy dla węgla</a:t>
            </a:r>
            <a:endParaRPr lang="pl-PL" altLang="pl-PL" sz="39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  <a:sym typeface="Roboto Regular"/>
            </a:endParaRPr>
          </a:p>
        </p:txBody>
      </p:sp>
      <p:pic>
        <p:nvPicPr>
          <p:cNvPr id="51205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23338"/>
            <a:ext cx="2611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810625"/>
            <a:ext cx="2517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8736013"/>
            <a:ext cx="1079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592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87"/>
          <p:cNvSpPr>
            <a:spLocks noChangeArrowheads="1"/>
          </p:cNvSpPr>
          <p:nvPr/>
        </p:nvSpPr>
        <p:spPr bwMode="auto">
          <a:xfrm>
            <a:off x="1563688" y="2677208"/>
            <a:ext cx="10702653" cy="55707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marL="457200" indent="-4572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Kotły na węgiel i drewno nie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są objęte żadnymi normami w zakresie emisji zanieczyszczeń do powietrza. Rocznie sprzedawanych jest około 213 tys.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kotłów, ale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są to głównie urządzenia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o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niskiej sprawności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umożliwiające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spalanie odpadów. Tylko 17% sprzedawanych kotłów w Polsce to kotły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automatyczne,</a:t>
            </a:r>
          </a:p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Konieczne jest wprowadzenie stopniowo zaostrzanych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obowiązkowych wymagań w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zakresie emisji zanieczyszczeń dla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nowo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sprzedawanych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i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instalowanych urządzeń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grzewczych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.</a:t>
            </a:r>
          </a:p>
        </p:txBody>
      </p:sp>
      <p:pic>
        <p:nvPicPr>
          <p:cNvPr id="51203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563688" y="684213"/>
            <a:ext cx="10914062" cy="1392237"/>
          </a:xfrm>
          <a:prstGeom prst="rect">
            <a:avLst/>
          </a:prstGeom>
        </p:spPr>
        <p:txBody>
          <a:bodyPr lIns="91428" tIns="45714" rIns="91428" bIns="45714"/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9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Konieczne </a:t>
            </a:r>
            <a: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krajowe zmiany </a:t>
            </a:r>
            <a:r>
              <a:rPr lang="pl-PL" altLang="pl-PL" sz="39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prawne </a:t>
            </a:r>
            <a: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– </a:t>
            </a:r>
            <a:b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</a:br>
            <a: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normy </a:t>
            </a:r>
            <a:r>
              <a:rPr lang="pl-PL" altLang="pl-PL" sz="39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dla </a:t>
            </a:r>
            <a: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kotłów</a:t>
            </a:r>
            <a:endParaRPr lang="pl-PL" altLang="pl-PL" sz="39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  <a:sym typeface="Roboto Regular"/>
            </a:endParaRPr>
          </a:p>
        </p:txBody>
      </p:sp>
      <p:pic>
        <p:nvPicPr>
          <p:cNvPr id="51205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23338"/>
            <a:ext cx="2611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810625"/>
            <a:ext cx="2517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8736013"/>
            <a:ext cx="1079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436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9395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509000"/>
            <a:ext cx="48053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220788" y="220663"/>
            <a:ext cx="10915650" cy="15763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pl-PL" altLang="pl-PL" sz="4700" kern="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8269288"/>
            <a:ext cx="14097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8447088"/>
            <a:ext cx="3121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913063" y="1349375"/>
            <a:ext cx="7194550" cy="220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5842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6000" b="1" kern="0" dirty="0">
                <a:solidFill>
                  <a:srgbClr val="00B0F0"/>
                </a:solidFill>
                <a:latin typeface="Roboto Regular"/>
                <a:cs typeface="Arial" pitchFamily="34" charset="0"/>
              </a:rPr>
              <a:t>Dziękuję za uwagę!</a:t>
            </a:r>
          </a:p>
          <a:p>
            <a:pPr algn="r" defTabSz="584200" fontAlgn="auto">
              <a:lnSpc>
                <a:spcPct val="120000"/>
              </a:lnSpc>
              <a:spcAft>
                <a:spcPts val="0"/>
              </a:spcAft>
              <a:defRPr/>
            </a:pPr>
            <a:endParaRPr lang="pl-PL" altLang="pl-PL" sz="6000" b="1" kern="0" dirty="0">
              <a:solidFill>
                <a:srgbClr val="00B0F0"/>
              </a:solidFill>
              <a:latin typeface="Roboto Regular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82738" y="3492500"/>
            <a:ext cx="10553700" cy="1949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pl-PL" altLang="pl-PL" sz="3000" dirty="0">
                <a:latin typeface="Roboto Regular"/>
                <a:ea typeface="DejaVu Sans"/>
                <a:cs typeface="Lohit Hindi"/>
              </a:rPr>
              <a:t>Urząd Marszałkowski Województwa Małopolskiego</a:t>
            </a:r>
          </a:p>
          <a:p>
            <a:pPr algn="ctr" defTabSz="5842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pl-PL" altLang="pl-PL" sz="3000" dirty="0">
                <a:latin typeface="Roboto Regular"/>
                <a:ea typeface="DejaVu Sans"/>
                <a:cs typeface="Lohit Hindi"/>
              </a:rPr>
              <a:t>Departament Środowiska</a:t>
            </a:r>
            <a:br>
              <a:rPr lang="pl-PL" altLang="pl-PL" sz="3000" dirty="0">
                <a:latin typeface="Roboto Regular"/>
                <a:ea typeface="DejaVu Sans"/>
                <a:cs typeface="Lohit Hindi"/>
              </a:rPr>
            </a:br>
            <a:r>
              <a:rPr lang="pl-PL" altLang="pl-PL" sz="3000" dirty="0">
                <a:latin typeface="Roboto Regular"/>
                <a:ea typeface="DejaVu Sans"/>
                <a:cs typeface="Lohit Hindi"/>
              </a:rPr>
              <a:t>ul. Racławicka 56, 30-017 Kraków</a:t>
            </a:r>
          </a:p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3000" dirty="0">
              <a:latin typeface="Roboto Regular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657600" y="6275388"/>
            <a:ext cx="5867400" cy="563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000" b="1" dirty="0">
                <a:latin typeface="Roboto Regular"/>
                <a:ea typeface="DejaVu Sans"/>
                <a:cs typeface="Lohit Hindi"/>
              </a:rPr>
              <a:t>www.powietrze.malopolska.pl</a:t>
            </a:r>
            <a:endParaRPr lang="pl-PL" sz="3000" dirty="0">
              <a:latin typeface="Roboto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87"/>
          <p:cNvSpPr>
            <a:spLocks noChangeArrowheads="1"/>
          </p:cNvSpPr>
          <p:nvPr/>
        </p:nvSpPr>
        <p:spPr bwMode="auto">
          <a:xfrm>
            <a:off x="1562100" y="2347913"/>
            <a:ext cx="10464800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457200" indent="-4572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just" defTabSz="583934" eaLnBrk="1" hangingPunct="1"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Aktualny Program ochrony powietrza został przyjęty przez Sejmik </a:t>
            </a:r>
            <a:r>
              <a:rPr lang="pl-PL" altLang="pl-PL" sz="3200" dirty="0">
                <a:solidFill>
                  <a:srgbClr val="000000"/>
                </a:solidFill>
              </a:rPr>
              <a:t>Województwa Małopolskiego </a:t>
            </a:r>
            <a:br>
              <a:rPr lang="pl-PL" altLang="pl-PL" sz="3200" dirty="0">
                <a:solidFill>
                  <a:srgbClr val="000000"/>
                </a:solidFill>
              </a:rPr>
            </a:br>
            <a:r>
              <a:rPr lang="pl-PL" altLang="pl-PL" sz="3200" dirty="0" smtClean="0">
                <a:solidFill>
                  <a:srgbClr val="000000"/>
                </a:solidFill>
              </a:rPr>
              <a:t>w </a:t>
            </a:r>
            <a:r>
              <a:rPr lang="pl-PL" altLang="pl-PL" sz="3200" dirty="0">
                <a:solidFill>
                  <a:srgbClr val="000000"/>
                </a:solidFill>
              </a:rPr>
              <a:t>2013 </a:t>
            </a:r>
            <a:r>
              <a:rPr lang="pl-PL" altLang="pl-PL" sz="3200" dirty="0" smtClean="0">
                <a:solidFill>
                  <a:srgbClr val="000000"/>
                </a:solidFill>
              </a:rPr>
              <a:t>roku,</a:t>
            </a:r>
            <a:endParaRPr lang="pl-PL" altLang="pl-PL" sz="3200" dirty="0">
              <a:solidFill>
                <a:srgbClr val="000000"/>
              </a:solidFill>
            </a:endParaRPr>
          </a:p>
          <a:p>
            <a:pPr algn="just" defTabSz="583934" eaLnBrk="1" hangingPunct="1"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Wyznacza konieczność </a:t>
            </a:r>
            <a:r>
              <a:rPr lang="pl-PL" altLang="pl-PL" sz="3200" dirty="0">
                <a:solidFill>
                  <a:srgbClr val="000000"/>
                </a:solidFill>
              </a:rPr>
              <a:t>podjęcia działań ograniczających emisję </a:t>
            </a:r>
            <a:r>
              <a:rPr lang="pl-PL" altLang="pl-PL" sz="3200" dirty="0" smtClean="0">
                <a:solidFill>
                  <a:srgbClr val="000000"/>
                </a:solidFill>
              </a:rPr>
              <a:t>z </a:t>
            </a:r>
            <a:r>
              <a:rPr lang="pl-PL" altLang="pl-PL" sz="3200" dirty="0">
                <a:solidFill>
                  <a:srgbClr val="000000"/>
                </a:solidFill>
              </a:rPr>
              <a:t>ogrzewania indywidualnego przez 90 </a:t>
            </a:r>
            <a:r>
              <a:rPr lang="pl-PL" altLang="pl-PL" sz="3200" dirty="0" smtClean="0">
                <a:solidFill>
                  <a:srgbClr val="000000"/>
                </a:solidFill>
              </a:rPr>
              <a:t>gmin w Małopolsce,</a:t>
            </a:r>
            <a:endParaRPr lang="pl-PL" altLang="pl-PL" sz="3200" dirty="0">
              <a:solidFill>
                <a:srgbClr val="000000"/>
              </a:solidFill>
            </a:endParaRPr>
          </a:p>
          <a:p>
            <a:pPr algn="just" defTabSz="583934" eaLnBrk="1" hangingPunct="1"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l-PL" altLang="pl-PL" sz="3200" dirty="0">
                <a:solidFill>
                  <a:srgbClr val="000000"/>
                </a:solidFill>
              </a:rPr>
              <a:t>Osiągnięcie efektów poprawy jakości powietrza </a:t>
            </a:r>
            <a:br>
              <a:rPr lang="pl-PL" altLang="pl-PL" sz="3200" dirty="0">
                <a:solidFill>
                  <a:srgbClr val="000000"/>
                </a:solidFill>
              </a:rPr>
            </a:br>
            <a:r>
              <a:rPr lang="pl-PL" altLang="pl-PL" sz="3200" dirty="0">
                <a:solidFill>
                  <a:srgbClr val="000000"/>
                </a:solidFill>
              </a:rPr>
              <a:t>w możliwie najkrótszym czasie – najpóźniej </a:t>
            </a:r>
            <a:r>
              <a:rPr lang="pl-PL" altLang="pl-PL" sz="3200" dirty="0" smtClean="0">
                <a:solidFill>
                  <a:srgbClr val="000000"/>
                </a:solidFill>
              </a:rPr>
              <a:t>do </a:t>
            </a:r>
            <a:r>
              <a:rPr lang="pl-PL" altLang="pl-PL" sz="3200" dirty="0">
                <a:solidFill>
                  <a:srgbClr val="000000"/>
                </a:solidFill>
              </a:rPr>
              <a:t>2023 r.</a:t>
            </a:r>
          </a:p>
          <a:p>
            <a:pPr algn="just" defTabSz="583934" eaLnBrk="1" hangingPunct="1"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l-PL" altLang="pl-PL" sz="3200" dirty="0">
                <a:solidFill>
                  <a:srgbClr val="000000"/>
                </a:solidFill>
              </a:rPr>
              <a:t>Potrzeba wymiany kotłów w około 155 tys. lokali czyli ponad 10-krotnie razy więcej niż wymieniono </a:t>
            </a:r>
            <a:br>
              <a:rPr lang="pl-PL" altLang="pl-PL" sz="3200" dirty="0">
                <a:solidFill>
                  <a:srgbClr val="000000"/>
                </a:solidFill>
              </a:rPr>
            </a:br>
            <a:r>
              <a:rPr lang="pl-PL" altLang="pl-PL" sz="3200" dirty="0">
                <a:solidFill>
                  <a:srgbClr val="000000"/>
                </a:solidFill>
              </a:rPr>
              <a:t>w Małopolsce w latach 2008-2012.</a:t>
            </a:r>
          </a:p>
        </p:txBody>
      </p:sp>
      <p:pic>
        <p:nvPicPr>
          <p:cNvPr id="47107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5621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60000" lnSpcReduction="200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72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 ochrony powietrza dla Województwa Małopolskiego</a:t>
            </a:r>
            <a:r>
              <a:rPr lang="pl-PL" altLang="pl-PL" sz="7200" kern="0" dirty="0">
                <a:solidFill>
                  <a:srgbClr val="00894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23338"/>
            <a:ext cx="2611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810625"/>
            <a:ext cx="2517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8736013"/>
            <a:ext cx="1079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562100" y="468313"/>
            <a:ext cx="10915650" cy="1576387"/>
          </a:xfrm>
          <a:prstGeom prst="rect">
            <a:avLst/>
          </a:prstGeom>
        </p:spPr>
        <p:txBody>
          <a:bodyPr lIns="91396" tIns="45700" rIns="91396" bIns="45700">
            <a:normAutofit fontScale="52500" lnSpcReduction="200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72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 ochrony powietrza dla Województwa Małopolskiego</a:t>
            </a:r>
            <a:r>
              <a:rPr lang="pl-PL" altLang="pl-PL" sz="7200" kern="0" dirty="0">
                <a:solidFill>
                  <a:srgbClr val="0089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altLang="pl-PL" sz="72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stopień </a:t>
            </a:r>
            <a:r>
              <a:rPr lang="pl-PL" altLang="pl-PL" sz="72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realizacji ok. 8%</a:t>
            </a:r>
            <a:endParaRPr lang="pl-PL" altLang="pl-PL" sz="7200" kern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159750" y="7899400"/>
            <a:ext cx="238125" cy="3175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/>
              <a:t>*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220788" y="8310563"/>
            <a:ext cx="4191000" cy="3175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/>
              <a:t>*dane za 2015 rok na podstawie 90% sprawozdań </a:t>
            </a:r>
          </a:p>
        </p:txBody>
      </p:sp>
      <p:pic>
        <p:nvPicPr>
          <p:cNvPr id="4916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816100"/>
            <a:ext cx="9967912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asted-imag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23338"/>
            <a:ext cx="2611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810625"/>
            <a:ext cx="2517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8736013"/>
            <a:ext cx="1079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563688" y="44722"/>
            <a:ext cx="10914062" cy="1392237"/>
          </a:xfrm>
          <a:prstGeom prst="rect">
            <a:avLst/>
          </a:prstGeom>
        </p:spPr>
        <p:txBody>
          <a:bodyPr lIns="91428" tIns="45714" rIns="91428" bIns="45714"/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RPO WM 2014-2020: 4.4 Redukcja emisji zanieczyszczeń do powietrza - 100 mln </a:t>
            </a:r>
            <a:r>
              <a:rPr lang="pl-PL" altLang="pl-PL" sz="39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EUR</a:t>
            </a:r>
          </a:p>
        </p:txBody>
      </p:sp>
      <p:pic>
        <p:nvPicPr>
          <p:cNvPr id="51205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23338"/>
            <a:ext cx="2611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810625"/>
            <a:ext cx="2517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8736013"/>
            <a:ext cx="1079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2"/>
          <p:cNvSpPr txBox="1">
            <a:spLocks noChangeArrowheads="1"/>
          </p:cNvSpPr>
          <p:nvPr/>
        </p:nvSpPr>
        <p:spPr bwMode="auto">
          <a:xfrm>
            <a:off x="2066479" y="1994488"/>
            <a:ext cx="10548338" cy="1745093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284"/>
              </a:spcAft>
              <a:buNone/>
            </a:pPr>
            <a:r>
              <a:rPr lang="pl-PL" altLang="pl-PL" sz="2560" b="1" dirty="0">
                <a:solidFill>
                  <a:srgbClr val="C00000"/>
                </a:solidFill>
              </a:rPr>
              <a:t>OBNIŻENIE POZIOMU NISKIEJ EMISJI – </a:t>
            </a:r>
            <a:r>
              <a:rPr lang="pl-PL" altLang="pl-PL" sz="2560" b="1" dirty="0" smtClean="0">
                <a:solidFill>
                  <a:srgbClr val="C00000"/>
                </a:solidFill>
              </a:rPr>
              <a:t>ZIT</a:t>
            </a:r>
            <a:endParaRPr lang="pl-PL" altLang="pl-PL" sz="2560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spcAft>
                <a:spcPts val="284"/>
              </a:spcAft>
              <a:buNone/>
            </a:pPr>
            <a:r>
              <a:rPr lang="pl-PL" altLang="pl-PL" sz="2560" b="1" dirty="0" smtClean="0">
                <a:solidFill>
                  <a:srgbClr val="000000"/>
                </a:solidFill>
              </a:rPr>
              <a:t>A. </a:t>
            </a:r>
            <a:r>
              <a:rPr lang="pl-PL" altLang="pl-PL" sz="2560" dirty="0" smtClean="0">
                <a:solidFill>
                  <a:srgbClr val="000000"/>
                </a:solidFill>
              </a:rPr>
              <a:t>wymiana źródeł ciepła w indywidualnych gospodarstwach </a:t>
            </a:r>
            <a:br>
              <a:rPr lang="pl-PL" altLang="pl-PL" sz="2560" dirty="0" smtClean="0">
                <a:solidFill>
                  <a:srgbClr val="000000"/>
                </a:solidFill>
              </a:rPr>
            </a:br>
            <a:r>
              <a:rPr lang="pl-PL" altLang="pl-PL" sz="2560" dirty="0" smtClean="0">
                <a:solidFill>
                  <a:srgbClr val="000000"/>
                </a:solidFill>
              </a:rPr>
              <a:t>domowych (biomasa i paliwa gazowe)</a:t>
            </a:r>
          </a:p>
          <a:p>
            <a:pPr>
              <a:spcBef>
                <a:spcPct val="0"/>
              </a:spcBef>
              <a:spcAft>
                <a:spcPts val="284"/>
              </a:spcAft>
              <a:buNone/>
            </a:pPr>
            <a:r>
              <a:rPr lang="pl-PL" altLang="pl-PL" sz="2560" b="1" u="sng" dirty="0" smtClean="0">
                <a:solidFill>
                  <a:srgbClr val="000000"/>
                </a:solidFill>
              </a:rPr>
              <a:t>Budżet</a:t>
            </a:r>
            <a:r>
              <a:rPr lang="pl-PL" altLang="pl-PL" sz="2560" b="1" dirty="0">
                <a:solidFill>
                  <a:srgbClr val="000000"/>
                </a:solidFill>
              </a:rPr>
              <a:t>: </a:t>
            </a:r>
            <a:r>
              <a:rPr lang="pl-PL" altLang="pl-PL" sz="2560" dirty="0">
                <a:solidFill>
                  <a:srgbClr val="000000"/>
                </a:solidFill>
              </a:rPr>
              <a:t>50 000 000 EUR</a:t>
            </a:r>
          </a:p>
        </p:txBody>
      </p:sp>
      <p:sp>
        <p:nvSpPr>
          <p:cNvPr id="9" name="pole tekstowe 25"/>
          <p:cNvSpPr txBox="1">
            <a:spLocks noChangeArrowheads="1"/>
          </p:cNvSpPr>
          <p:nvPr/>
        </p:nvSpPr>
        <p:spPr bwMode="auto">
          <a:xfrm>
            <a:off x="2066479" y="3996904"/>
            <a:ext cx="10548338" cy="2177519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spcBef>
                <a:spcPct val="0"/>
              </a:spcBef>
              <a:spcAft>
                <a:spcPts val="284"/>
              </a:spcAft>
              <a:buNone/>
            </a:pPr>
            <a:r>
              <a:rPr lang="pl-PL" altLang="pl-PL" sz="2560" b="1" dirty="0">
                <a:solidFill>
                  <a:srgbClr val="C00000"/>
                </a:solidFill>
              </a:rPr>
              <a:t>OBNIŻENIE POZIOMU NISKIEJ EMISJI – SPR</a:t>
            </a:r>
          </a:p>
          <a:p>
            <a:pPr marL="0" lvl="1">
              <a:spcBef>
                <a:spcPct val="0"/>
              </a:spcBef>
              <a:spcAft>
                <a:spcPts val="284"/>
              </a:spcAft>
              <a:buNone/>
            </a:pPr>
            <a:r>
              <a:rPr lang="pl-PL" altLang="pl-PL" sz="2560" b="1" dirty="0" smtClean="0">
                <a:solidFill>
                  <a:srgbClr val="000000"/>
                </a:solidFill>
              </a:rPr>
              <a:t>A</a:t>
            </a:r>
            <a:r>
              <a:rPr lang="pl-PL" altLang="pl-PL" sz="2560" b="1" dirty="0">
                <a:solidFill>
                  <a:srgbClr val="000000"/>
                </a:solidFill>
              </a:rPr>
              <a:t>. </a:t>
            </a:r>
            <a:r>
              <a:rPr lang="pl-PL" altLang="pl-PL" sz="2560" dirty="0">
                <a:solidFill>
                  <a:srgbClr val="000000"/>
                </a:solidFill>
              </a:rPr>
              <a:t>wymiana źródeł ciepła grzewczych w indywidualnych gospodarstwach domowych (biomasa i paliwa gazowe)</a:t>
            </a:r>
          </a:p>
          <a:p>
            <a:pPr marL="0" lvl="1">
              <a:spcBef>
                <a:spcPct val="0"/>
              </a:spcBef>
              <a:spcAft>
                <a:spcPts val="284"/>
              </a:spcAft>
              <a:buNone/>
            </a:pPr>
            <a:r>
              <a:rPr lang="pl-PL" altLang="pl-PL" sz="2560" b="1" dirty="0">
                <a:solidFill>
                  <a:srgbClr val="000000"/>
                </a:solidFill>
              </a:rPr>
              <a:t>B. </a:t>
            </a:r>
            <a:r>
              <a:rPr lang="pl-PL" altLang="pl-PL" sz="2560" dirty="0">
                <a:solidFill>
                  <a:srgbClr val="000000"/>
                </a:solidFill>
              </a:rPr>
              <a:t>rozwój sieci ciepłowniczych</a:t>
            </a:r>
          </a:p>
          <a:p>
            <a:pPr>
              <a:spcBef>
                <a:spcPct val="0"/>
              </a:spcBef>
              <a:spcAft>
                <a:spcPts val="284"/>
              </a:spcAft>
              <a:buNone/>
            </a:pPr>
            <a:r>
              <a:rPr lang="pl-PL" altLang="pl-PL" sz="2560" b="1" u="sng" dirty="0" smtClean="0">
                <a:solidFill>
                  <a:srgbClr val="000000"/>
                </a:solidFill>
              </a:rPr>
              <a:t>Budżet</a:t>
            </a:r>
            <a:r>
              <a:rPr lang="pl-PL" altLang="pl-PL" sz="2560" b="1" dirty="0">
                <a:solidFill>
                  <a:srgbClr val="000000"/>
                </a:solidFill>
              </a:rPr>
              <a:t>: </a:t>
            </a:r>
            <a:r>
              <a:rPr lang="pl-PL" altLang="pl-PL" sz="2560" dirty="0">
                <a:solidFill>
                  <a:srgbClr val="000000"/>
                </a:solidFill>
              </a:rPr>
              <a:t>34 275 507 EUR</a:t>
            </a:r>
          </a:p>
        </p:txBody>
      </p:sp>
      <p:sp>
        <p:nvSpPr>
          <p:cNvPr id="10" name="pole tekstowe 10"/>
          <p:cNvSpPr txBox="1">
            <a:spLocks noChangeArrowheads="1"/>
          </p:cNvSpPr>
          <p:nvPr/>
        </p:nvSpPr>
        <p:spPr bwMode="auto">
          <a:xfrm>
            <a:off x="2066479" y="6358779"/>
            <a:ext cx="10548338" cy="1745093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spcBef>
                <a:spcPct val="0"/>
              </a:spcBef>
              <a:spcAft>
                <a:spcPts val="284"/>
              </a:spcAft>
              <a:buNone/>
            </a:pPr>
            <a:r>
              <a:rPr lang="pl-PL" altLang="pl-PL" sz="2560" b="1" dirty="0">
                <a:solidFill>
                  <a:srgbClr val="C00000"/>
                </a:solidFill>
              </a:rPr>
              <a:t>OBNIŻENIE POZIOMU NISKIEJ EMISJI (PALIWA STAŁE) – SPR</a:t>
            </a:r>
          </a:p>
          <a:p>
            <a:pPr marL="0" lvl="1">
              <a:spcBef>
                <a:spcPct val="0"/>
              </a:spcBef>
              <a:spcAft>
                <a:spcPts val="284"/>
              </a:spcAft>
              <a:buNone/>
            </a:pPr>
            <a:r>
              <a:rPr lang="pl-PL" altLang="pl-PL" sz="2560" b="1" dirty="0" smtClean="0">
                <a:solidFill>
                  <a:srgbClr val="000000"/>
                </a:solidFill>
              </a:rPr>
              <a:t>A</a:t>
            </a:r>
            <a:r>
              <a:rPr lang="pl-PL" altLang="pl-PL" sz="2560" b="1" dirty="0">
                <a:solidFill>
                  <a:srgbClr val="000000"/>
                </a:solidFill>
              </a:rPr>
              <a:t>. </a:t>
            </a:r>
            <a:r>
              <a:rPr lang="pl-PL" altLang="pl-PL" sz="2560" dirty="0">
                <a:solidFill>
                  <a:srgbClr val="000000"/>
                </a:solidFill>
              </a:rPr>
              <a:t>wymiana źródeł ciepła w indywidualnych gospodarstwach domowych (paliwa stałe)</a:t>
            </a:r>
          </a:p>
          <a:p>
            <a:pPr>
              <a:spcBef>
                <a:spcPct val="0"/>
              </a:spcBef>
              <a:spcAft>
                <a:spcPts val="284"/>
              </a:spcAft>
              <a:buNone/>
            </a:pPr>
            <a:r>
              <a:rPr lang="pl-PL" altLang="pl-PL" sz="2560" b="1" u="sng" dirty="0" smtClean="0">
                <a:solidFill>
                  <a:srgbClr val="000000"/>
                </a:solidFill>
              </a:rPr>
              <a:t>Budżet</a:t>
            </a:r>
            <a:r>
              <a:rPr lang="pl-PL" altLang="pl-PL" sz="2560" b="1" dirty="0">
                <a:solidFill>
                  <a:srgbClr val="000000"/>
                </a:solidFill>
              </a:rPr>
              <a:t>: </a:t>
            </a:r>
            <a:r>
              <a:rPr lang="pl-PL" altLang="pl-PL" sz="2560" dirty="0">
                <a:solidFill>
                  <a:srgbClr val="000000"/>
                </a:solidFill>
              </a:rPr>
              <a:t>15 724 493 EUR</a:t>
            </a:r>
          </a:p>
        </p:txBody>
      </p:sp>
    </p:spTree>
    <p:extLst>
      <p:ext uri="{BB962C8B-B14F-4D97-AF65-F5344CB8AC3E}">
        <p14:creationId xmlns:p14="http://schemas.microsoft.com/office/powerpoint/2010/main" val="765461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87"/>
          <p:cNvSpPr>
            <a:spLocks noChangeArrowheads="1"/>
          </p:cNvSpPr>
          <p:nvPr/>
        </p:nvSpPr>
        <p:spPr bwMode="auto">
          <a:xfrm>
            <a:off x="1563688" y="2446377"/>
            <a:ext cx="10702653" cy="60324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marL="457200" indent="-4572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opracowanie planów gospodarki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niskoemisyjnej,</a:t>
            </a:r>
            <a:endParaRPr lang="pl-PL" sz="3200" dirty="0">
              <a:solidFill>
                <a:srgbClr val="66635F">
                  <a:lumMod val="75000"/>
                </a:srgbClr>
              </a:solidFill>
              <a:latin typeface="Roboto Regular"/>
              <a:cs typeface="Arial" pitchFamily="34" charset="0"/>
            </a:endParaRPr>
          </a:p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redukcja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CO2 o co najmniej 30% w odniesieniu do istniejących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instalacji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,</a:t>
            </a:r>
          </a:p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minimalny poziom efektywności energetycznej i norm emisji zanieczyszczeń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– wymagania </a:t>
            </a:r>
            <a:r>
              <a:rPr lang="pl-PL" sz="3200" dirty="0" err="1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Ecodesign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,</a:t>
            </a:r>
            <a:endParaRPr lang="pl-PL" sz="3200" dirty="0">
              <a:solidFill>
                <a:srgbClr val="66635F">
                  <a:lumMod val="75000"/>
                </a:srgbClr>
              </a:solidFill>
              <a:latin typeface="Roboto Regular"/>
              <a:cs typeface="Arial" pitchFamily="34" charset="0"/>
            </a:endParaRPr>
          </a:p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priorytetowo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powinny być wspierane projekty wykorzystujące odnawialne źródła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energii,</a:t>
            </a:r>
            <a:endParaRPr lang="pl-PL" sz="3200" dirty="0">
              <a:solidFill>
                <a:srgbClr val="66635F">
                  <a:lumMod val="75000"/>
                </a:srgbClr>
              </a:solidFill>
              <a:latin typeface="Roboto Regular"/>
              <a:cs typeface="Arial" pitchFamily="34" charset="0"/>
            </a:endParaRPr>
          </a:p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kryterium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efektywności kosztowej oraz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osiąganymi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efektami ekologicznymi w stosunku do planowanych nakładów finansowych. </a:t>
            </a:r>
          </a:p>
        </p:txBody>
      </p:sp>
      <p:pic>
        <p:nvPicPr>
          <p:cNvPr id="51203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563688" y="684213"/>
            <a:ext cx="10914062" cy="1392237"/>
          </a:xfrm>
          <a:prstGeom prst="rect">
            <a:avLst/>
          </a:prstGeom>
        </p:spPr>
        <p:txBody>
          <a:bodyPr lIns="91428" tIns="45714" rIns="91428" bIns="45714"/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9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RPO WM 2014-2020: </a:t>
            </a:r>
            <a: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Działanie 4.4</a:t>
            </a:r>
            <a:b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</a:br>
            <a: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Kierunkowe zasady wyboru projektów</a:t>
            </a:r>
            <a:endParaRPr lang="pl-PL" altLang="pl-PL" sz="39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  <a:sym typeface="Roboto Regular"/>
            </a:endParaRPr>
          </a:p>
        </p:txBody>
      </p:sp>
      <p:pic>
        <p:nvPicPr>
          <p:cNvPr id="51205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23338"/>
            <a:ext cx="2611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810625"/>
            <a:ext cx="2517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8736013"/>
            <a:ext cx="1079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107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87"/>
          <p:cNvSpPr>
            <a:spLocks noChangeArrowheads="1"/>
          </p:cNvSpPr>
          <p:nvPr/>
        </p:nvSpPr>
        <p:spPr bwMode="auto">
          <a:xfrm>
            <a:off x="1563688" y="3017838"/>
            <a:ext cx="10914062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392113" indent="-392113" eaLnBrk="0" hangingPunct="0">
              <a:defRPr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 eaLnBrk="0" hangingPunct="0">
              <a:defRPr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 eaLnBrk="0" hangingPunct="0">
              <a:defRPr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 eaLnBrk="0" hangingPunct="0">
              <a:defRPr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 eaLnBrk="0" hangingPunct="0">
              <a:defRPr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indent="-457200" defTabSz="583824"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3200" dirty="0" smtClean="0">
                <a:solidFill>
                  <a:srgbClr val="4D4A47"/>
                </a:solidFill>
                <a:latin typeface="Arial" pitchFamily="34" charset="0"/>
                <a:ea typeface="Roboto Regular"/>
                <a:cs typeface="Arial" pitchFamily="34" charset="0"/>
                <a:sym typeface="Roboto Regular"/>
              </a:rPr>
              <a:t>W </a:t>
            </a:r>
            <a:r>
              <a:rPr lang="pl-PL" altLang="pl-PL" sz="3200" dirty="0" smtClean="0">
                <a:solidFill>
                  <a:srgbClr val="4D4A47"/>
                </a:solidFill>
                <a:latin typeface="Arial" pitchFamily="34" charset="0"/>
                <a:ea typeface="Roboto Regular"/>
                <a:cs typeface="Arial" pitchFamily="34" charset="0"/>
                <a:sym typeface="Roboto Regular"/>
              </a:rPr>
              <a:t>2016 roku przeprowadzona zostanie </a:t>
            </a:r>
            <a:r>
              <a:rPr lang="pl-PL" altLang="pl-PL" sz="3200" dirty="0" smtClean="0">
                <a:solidFill>
                  <a:srgbClr val="4D4A47"/>
                </a:solidFill>
                <a:latin typeface="Arial" pitchFamily="34" charset="0"/>
                <a:ea typeface="Roboto Regular"/>
                <a:cs typeface="Arial" pitchFamily="34" charset="0"/>
              </a:rPr>
              <a:t>aktualizacja Programu wynikająca z obowiązku ustawowego,</a:t>
            </a:r>
          </a:p>
          <a:p>
            <a:pPr marL="457200" indent="-457200" defTabSz="583824"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3200" dirty="0" smtClean="0">
                <a:solidFill>
                  <a:srgbClr val="4D4A47"/>
                </a:solidFill>
                <a:latin typeface="Arial" pitchFamily="34" charset="0"/>
                <a:ea typeface="Roboto Regular"/>
                <a:cs typeface="Arial" pitchFamily="34" charset="0"/>
              </a:rPr>
              <a:t>Analizie </a:t>
            </a:r>
            <a:r>
              <a:rPr lang="pl-PL" altLang="pl-PL" sz="3200" dirty="0" smtClean="0">
                <a:solidFill>
                  <a:srgbClr val="4D4A47"/>
                </a:solidFill>
                <a:latin typeface="Arial" pitchFamily="34" charset="0"/>
                <a:ea typeface="Roboto Regular"/>
                <a:cs typeface="Arial" pitchFamily="34" charset="0"/>
              </a:rPr>
              <a:t>poddane zostaną efekty dotychczasowej realizacji zadań naprawczych, </a:t>
            </a:r>
          </a:p>
          <a:p>
            <a:pPr marL="457200" indent="-457200" defTabSz="583824" ea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3200" dirty="0" smtClean="0">
                <a:solidFill>
                  <a:srgbClr val="4D4A47"/>
                </a:solidFill>
                <a:latin typeface="Arial" pitchFamily="34" charset="0"/>
                <a:ea typeface="Roboto Regular"/>
                <a:cs typeface="Arial" pitchFamily="34" charset="0"/>
              </a:rPr>
              <a:t>W </a:t>
            </a:r>
            <a:r>
              <a:rPr lang="pl-PL" altLang="pl-PL" sz="3200" dirty="0" smtClean="0">
                <a:solidFill>
                  <a:srgbClr val="4D4A47"/>
                </a:solidFill>
                <a:latin typeface="Arial" pitchFamily="34" charset="0"/>
                <a:ea typeface="Roboto Regular"/>
                <a:cs typeface="Arial" pitchFamily="34" charset="0"/>
              </a:rPr>
              <a:t>przypadku stwierdzenia, iż wskazane działania nie są wystarczające zaplanowane zostaną nowe kierunki uwzględniające aktualne instrumenty prawne,</a:t>
            </a:r>
          </a:p>
        </p:txBody>
      </p:sp>
      <p:pic>
        <p:nvPicPr>
          <p:cNvPr id="50179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563688" y="684213"/>
            <a:ext cx="10914062" cy="1392237"/>
          </a:xfrm>
          <a:prstGeom prst="rect">
            <a:avLst/>
          </a:prstGeom>
        </p:spPr>
        <p:txBody>
          <a:bodyPr lIns="91403" tIns="45703" rIns="91403" bIns="45703"/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9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Aktualizacja Programu ochrony powietrza dla województwa </a:t>
            </a:r>
            <a: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małopolskiego w 2016 r.</a:t>
            </a:r>
            <a:endParaRPr lang="pl-PL" altLang="pl-PL" sz="39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  <a:sym typeface="Roboto Regular"/>
            </a:endParaRPr>
          </a:p>
        </p:txBody>
      </p:sp>
      <p:pic>
        <p:nvPicPr>
          <p:cNvPr id="8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23338"/>
            <a:ext cx="2611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810625"/>
            <a:ext cx="2517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8736013"/>
            <a:ext cx="1079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87"/>
          <p:cNvSpPr>
            <a:spLocks noChangeArrowheads="1"/>
          </p:cNvSpPr>
          <p:nvPr/>
        </p:nvSpPr>
        <p:spPr bwMode="auto">
          <a:xfrm>
            <a:off x="1563687" y="3489739"/>
            <a:ext cx="11104097" cy="39456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marL="457200" indent="-4572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Przygotowane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zostaną analizy dla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wariantów wprowadzenia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ograniczeń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eksploatacji instalacji spalania paliw np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.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standardy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emisyjne dla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istniejących kotłów z zapewnieniem okresu dostosowania,</a:t>
            </a:r>
            <a:endParaRPr lang="pl-PL" sz="3200" dirty="0">
              <a:solidFill>
                <a:srgbClr val="66635F">
                  <a:lumMod val="75000"/>
                </a:srgbClr>
              </a:solidFill>
              <a:latin typeface="Roboto Regular"/>
              <a:cs typeface="Arial" pitchFamily="34" charset="0"/>
            </a:endParaRPr>
          </a:p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ea typeface="DejaVu Sans"/>
                <a:cs typeface="Arial" pitchFamily="34" charset="0"/>
              </a:rPr>
              <a:t>Zaktualizowana </a:t>
            </a:r>
            <a:r>
              <a:rPr lang="pl-PL" alt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ea typeface="DejaVu Sans"/>
                <a:cs typeface="Arial" pitchFamily="34" charset="0"/>
              </a:rPr>
              <a:t>zostanie lista gmin, które </a:t>
            </a:r>
            <a:r>
              <a:rPr lang="pl-PL" alt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ea typeface="DejaVu Sans"/>
                <a:cs typeface="Arial" pitchFamily="34" charset="0"/>
              </a:rPr>
              <a:t>będą zobowiązane </a:t>
            </a:r>
            <a:r>
              <a:rPr lang="pl-PL" alt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ea typeface="DejaVu Sans"/>
                <a:cs typeface="Arial" pitchFamily="34" charset="0"/>
              </a:rPr>
              <a:t>do podjęcia działań naprawczych </a:t>
            </a:r>
            <a:r>
              <a:rPr lang="pl-PL" alt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ea typeface="DejaVu Sans"/>
                <a:cs typeface="Arial" pitchFamily="34" charset="0"/>
              </a:rPr>
              <a:t>w </a:t>
            </a:r>
            <a:r>
              <a:rPr lang="pl-PL" alt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ea typeface="DejaVu Sans"/>
                <a:cs typeface="Arial" pitchFamily="34" charset="0"/>
              </a:rPr>
              <a:t>zakresie ograniczenia emisji zanieczyszczeń </a:t>
            </a:r>
            <a:r>
              <a:rPr lang="pl-PL" alt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ea typeface="DejaVu Sans"/>
                <a:cs typeface="Arial" pitchFamily="34" charset="0"/>
              </a:rPr>
              <a:t>do powietrza</a:t>
            </a:r>
            <a:r>
              <a:rPr lang="pl-PL" alt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ea typeface="DejaVu Sans"/>
                <a:cs typeface="Arial" pitchFamily="34" charset="0"/>
              </a:rPr>
              <a:t>.</a:t>
            </a:r>
            <a:endParaRPr lang="pl-PL" altLang="pl-PL" sz="3200" dirty="0">
              <a:solidFill>
                <a:srgbClr val="66635F">
                  <a:lumMod val="75000"/>
                </a:srgbClr>
              </a:solidFill>
              <a:latin typeface="Roboto Regular"/>
              <a:ea typeface="DejaVu Sans"/>
              <a:cs typeface="Arial" pitchFamily="34" charset="0"/>
            </a:endParaRPr>
          </a:p>
        </p:txBody>
      </p:sp>
      <p:pic>
        <p:nvPicPr>
          <p:cNvPr id="51203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563688" y="684213"/>
            <a:ext cx="10914062" cy="1392237"/>
          </a:xfrm>
          <a:prstGeom prst="rect">
            <a:avLst/>
          </a:prstGeom>
        </p:spPr>
        <p:txBody>
          <a:bodyPr lIns="91428" tIns="45714" rIns="91428" bIns="45714"/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9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Aktualizacja Programu ochrony powietrza dla województwa małopolskiego w 2016 r.</a:t>
            </a:r>
            <a:endParaRPr lang="pl-PL" altLang="pl-PL" sz="39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  <a:sym typeface="Roboto Regular"/>
            </a:endParaRPr>
          </a:p>
        </p:txBody>
      </p:sp>
      <p:pic>
        <p:nvPicPr>
          <p:cNvPr id="51205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23338"/>
            <a:ext cx="2611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810625"/>
            <a:ext cx="2517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8736013"/>
            <a:ext cx="1079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87"/>
          <p:cNvSpPr>
            <a:spLocks noChangeArrowheads="1"/>
          </p:cNvSpPr>
          <p:nvPr/>
        </p:nvSpPr>
        <p:spPr bwMode="auto">
          <a:xfrm>
            <a:off x="1563687" y="2948051"/>
            <a:ext cx="10613445" cy="50290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marL="457200" indent="-4572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Możliwe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jest wyznaczenie horyzontu czasowego, w którym stare kotły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o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niskiej sprawności i wysokiej emisji zanieczyszczeń powinny być zastąpione nowoczesnymi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niskoemisyjnymi kotłami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na węgiel lub biomasę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,</a:t>
            </a:r>
            <a:endParaRPr lang="pl-PL" sz="3200" dirty="0">
              <a:solidFill>
                <a:srgbClr val="66635F">
                  <a:lumMod val="75000"/>
                </a:srgbClr>
              </a:solidFill>
              <a:latin typeface="Roboto Regular"/>
              <a:cs typeface="Arial" pitchFamily="34" charset="0"/>
            </a:endParaRPr>
          </a:p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Wprowadzenie uchwały umożliwi trwałą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likwidację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emisji, możliwość wykorzystania dostępnych środków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na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modernizację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kotłów,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a także wyeliminowanie procederu spalania śmieci oraz odpadów węglowych, co uniemożliwią nowoczesne kotły na paliwa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stałe</a:t>
            </a:r>
            <a:r>
              <a:rPr lang="pl-PL" alt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ea typeface="DejaVu Sans"/>
                <a:cs typeface="Arial" pitchFamily="34" charset="0"/>
              </a:rPr>
              <a:t>.</a:t>
            </a:r>
            <a:endParaRPr lang="pl-PL" altLang="pl-PL" sz="3200" dirty="0">
              <a:solidFill>
                <a:srgbClr val="66635F">
                  <a:lumMod val="75000"/>
                </a:srgbClr>
              </a:solidFill>
              <a:latin typeface="Roboto Regular"/>
              <a:ea typeface="DejaVu Sans"/>
              <a:cs typeface="Arial" pitchFamily="34" charset="0"/>
            </a:endParaRPr>
          </a:p>
        </p:txBody>
      </p:sp>
      <p:pic>
        <p:nvPicPr>
          <p:cNvPr id="51203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563688" y="684213"/>
            <a:ext cx="10914062" cy="1392237"/>
          </a:xfrm>
          <a:prstGeom prst="rect">
            <a:avLst/>
          </a:prstGeom>
        </p:spPr>
        <p:txBody>
          <a:bodyPr lIns="91428" tIns="45714" rIns="91428" bIns="45714"/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9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Nowe narzędzia prawne – szansa dla </a:t>
            </a:r>
            <a: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gmin</a:t>
            </a:r>
            <a:endParaRPr lang="pl-PL" altLang="pl-PL" sz="39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  <a:sym typeface="Roboto Regular"/>
            </a:endParaRPr>
          </a:p>
        </p:txBody>
      </p:sp>
      <p:pic>
        <p:nvPicPr>
          <p:cNvPr id="51205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23338"/>
            <a:ext cx="2611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810625"/>
            <a:ext cx="2517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8736013"/>
            <a:ext cx="1079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720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87"/>
          <p:cNvSpPr>
            <a:spLocks noChangeArrowheads="1"/>
          </p:cNvSpPr>
          <p:nvPr/>
        </p:nvSpPr>
        <p:spPr bwMode="auto">
          <a:xfrm>
            <a:off x="1563688" y="2329422"/>
            <a:ext cx="10702653" cy="626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marL="457200" indent="-4572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 algn="ctr" eaLnBrk="0" hangingPunct="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Nowoczesne kotły na paliwa stałe oferują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automatyzację procesu spalania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i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wyższą sprawność wykorzystania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energii, co oznacza zmniejszenie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ilości spalanego paliwa i niższe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koszty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,</a:t>
            </a:r>
            <a:endParaRPr lang="pl-PL" sz="3200" dirty="0" smtClean="0">
              <a:solidFill>
                <a:srgbClr val="66635F">
                  <a:lumMod val="75000"/>
                </a:srgbClr>
              </a:solidFill>
              <a:latin typeface="Roboto Regular"/>
              <a:cs typeface="Arial" pitchFamily="34" charset="0"/>
            </a:endParaRPr>
          </a:p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Jednocześnie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zachowana zostanie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możliwość wykorzystania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lokalnie dostępnych paliw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w </a:t>
            </a: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postaci węgla i biomasy.</a:t>
            </a:r>
          </a:p>
          <a:p>
            <a:pPr marL="533329" indent="-533329" algn="l" defTabSz="584124" eaLnBrk="1" hangingPunct="1">
              <a:lnSpc>
                <a:spcPct val="110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sz="3200" dirty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Gminy, w których wprowadzone zostaną wymagania emisji dla kotłów powinny mieć preferencje przy korzystaniu ze środków UE i funduszy ekologicznych na dofinansowanie dla mieszkańców wymiany źródeł </a:t>
            </a:r>
            <a:r>
              <a:rPr lang="pl-PL" sz="3200" dirty="0" smtClean="0">
                <a:solidFill>
                  <a:srgbClr val="66635F">
                    <a:lumMod val="75000"/>
                  </a:srgbClr>
                </a:solidFill>
                <a:latin typeface="Roboto Regular"/>
                <a:cs typeface="Arial" pitchFamily="34" charset="0"/>
              </a:rPr>
              <a:t>ciepła</a:t>
            </a:r>
            <a:endParaRPr lang="pl-PL" sz="3200" dirty="0">
              <a:solidFill>
                <a:srgbClr val="66635F">
                  <a:lumMod val="75000"/>
                </a:srgbClr>
              </a:solidFill>
              <a:latin typeface="Roboto Regular"/>
              <a:cs typeface="Arial" pitchFamily="34" charset="0"/>
            </a:endParaRPr>
          </a:p>
        </p:txBody>
      </p:sp>
      <p:pic>
        <p:nvPicPr>
          <p:cNvPr id="51203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563688" y="684213"/>
            <a:ext cx="10914062" cy="1392237"/>
          </a:xfrm>
          <a:prstGeom prst="rect">
            <a:avLst/>
          </a:prstGeom>
        </p:spPr>
        <p:txBody>
          <a:bodyPr lIns="91428" tIns="45714" rIns="91428" bIns="45714"/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9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Nowe narzędzia prawne – szansa dla </a:t>
            </a:r>
            <a:r>
              <a:rPr lang="pl-PL" altLang="pl-PL" sz="3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Roboto Regular"/>
              </a:rPr>
              <a:t>gmin</a:t>
            </a:r>
            <a:endParaRPr lang="pl-PL" altLang="pl-PL" sz="39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  <a:sym typeface="Roboto Regular"/>
            </a:endParaRPr>
          </a:p>
        </p:txBody>
      </p:sp>
      <p:pic>
        <p:nvPicPr>
          <p:cNvPr id="51205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23338"/>
            <a:ext cx="2611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810625"/>
            <a:ext cx="2517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8736013"/>
            <a:ext cx="1079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545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5_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580</Words>
  <Application>Microsoft Office PowerPoint</Application>
  <PresentationFormat>Custom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Palatino</vt:lpstr>
      <vt:lpstr>Arial</vt:lpstr>
      <vt:lpstr>Aller</vt:lpstr>
      <vt:lpstr>Roboto Regular</vt:lpstr>
      <vt:lpstr>Avenir Roman</vt:lpstr>
      <vt:lpstr>Bodoni SvtyTwo ITC TT-Book</vt:lpstr>
      <vt:lpstr>Calibri</vt:lpstr>
      <vt:lpstr>Wingdings</vt:lpstr>
      <vt:lpstr>Helvetica</vt:lpstr>
      <vt:lpstr>DejaVu Sans</vt:lpstr>
      <vt:lpstr>Corbel</vt:lpstr>
      <vt:lpstr>Lohit Hindi</vt:lpstr>
      <vt:lpstr>New_Template4</vt:lpstr>
      <vt:lpstr>1_Projekt niestandardowy</vt:lpstr>
      <vt:lpstr>Projekt niestandardowy</vt:lpstr>
      <vt:lpstr>2_New_Template4</vt:lpstr>
      <vt:lpstr>3_New_Template4</vt:lpstr>
      <vt:lpstr>5_New_Template4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70 pkt</dc:title>
  <dc:creator>piotr</dc:creator>
  <cp:lastModifiedBy>Piotr Łyczko</cp:lastModifiedBy>
  <cp:revision>199</cp:revision>
  <cp:lastPrinted>2016-04-06T09:11:32Z</cp:lastPrinted>
  <dcterms:modified xsi:type="dcterms:W3CDTF">2016-04-17T23:59:11Z</dcterms:modified>
</cp:coreProperties>
</file>