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256" r:id="rId2"/>
    <p:sldId id="333" r:id="rId3"/>
    <p:sldId id="335" r:id="rId4"/>
    <p:sldId id="325" r:id="rId5"/>
    <p:sldId id="337" r:id="rId6"/>
    <p:sldId id="326" r:id="rId7"/>
    <p:sldId id="328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259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">
          <p15:clr>
            <a:srgbClr val="A4A3A4"/>
          </p15:clr>
        </p15:guide>
        <p15:guide id="2" pos="272">
          <p15:clr>
            <a:srgbClr val="A4A3A4"/>
          </p15:clr>
        </p15:guide>
        <p15:guide id="3" orient="horz" pos="4316">
          <p15:clr>
            <a:srgbClr val="A4A3A4"/>
          </p15:clr>
        </p15:guide>
        <p15:guide id="4" pos="591">
          <p15:clr>
            <a:srgbClr val="A4A3A4"/>
          </p15:clr>
        </p15:guide>
        <p15:guide id="5" orient="horz" pos="89">
          <p15:clr>
            <a:srgbClr val="A4A3A4"/>
          </p15:clr>
        </p15:guide>
        <p15:guide id="6" orient="horz" pos="4238">
          <p15:clr>
            <a:srgbClr val="A4A3A4"/>
          </p15:clr>
        </p15:guide>
        <p15:guide id="7">
          <p15:clr>
            <a:srgbClr val="A4A3A4"/>
          </p15:clr>
        </p15:guide>
        <p15:guide id="8" orient="horz" pos="701">
          <p15:clr>
            <a:srgbClr val="A4A3A4"/>
          </p15:clr>
        </p15:guide>
        <p15:guide id="9" orient="horz" pos="3979">
          <p15:clr>
            <a:srgbClr val="A4A3A4"/>
          </p15:clr>
        </p15:guide>
        <p15:guide id="10" pos="2378">
          <p15:clr>
            <a:srgbClr val="A4A3A4"/>
          </p15:clr>
        </p15:guide>
        <p15:guide id="11" pos="321">
          <p15:clr>
            <a:srgbClr val="A4A3A4"/>
          </p15:clr>
        </p15:guide>
        <p15:guide id="12" pos="24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799" autoAdjust="0"/>
  </p:normalViewPr>
  <p:slideViewPr>
    <p:cSldViewPr snapToGrid="0">
      <p:cViewPr varScale="1">
        <p:scale>
          <a:sx n="71" d="100"/>
          <a:sy n="71" d="100"/>
        </p:scale>
        <p:origin x="1356" y="54"/>
      </p:cViewPr>
      <p:guideLst>
        <p:guide orient="horz" pos="52"/>
        <p:guide pos="272"/>
        <p:guide orient="horz" pos="4316"/>
        <p:guide pos="591"/>
        <p:guide orient="horz" pos="89"/>
        <p:guide orient="horz" pos="4238"/>
        <p:guide/>
        <p:guide orient="horz" pos="701"/>
        <p:guide orient="horz" pos="3979"/>
        <p:guide pos="2378"/>
        <p:guide pos="321"/>
        <p:guide pos="24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FB9B4-A5A5-4E44-98AF-7489B0C43E04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3AB5-05B3-4AE8-BFFE-F2ED4965B5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07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97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84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67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21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38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252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85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70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35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13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9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13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9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32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78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03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8381-7540-413B-9E10-AC413173E4B9}" type="datetimeFigureOut">
              <a:rPr lang="pl-PL" smtClean="0"/>
              <a:pPr/>
              <a:t>2016-04-17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3C98C6-ABA8-4C48-AE84-457393EED6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47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83568" y="14847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83568" y="14847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3568" y="1674673"/>
            <a:ext cx="8271164" cy="2308324"/>
          </a:xfrm>
          <a:prstGeom prst="rect">
            <a:avLst/>
          </a:prstGeom>
          <a:effectLst>
            <a:glow rad="127000">
              <a:schemeClr val="accent3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pl-PL" sz="3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DYNAMICZNE WDRAŻANIE PROGRAMÓW </a:t>
            </a:r>
            <a:r>
              <a:rPr lang="pl-PL" sz="36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OCHRONY POWIETRZA </a:t>
            </a:r>
            <a:r>
              <a:rPr lang="pl-PL" sz="3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WARUNKIEM POPRAWY JEGO JAKOŚCI</a:t>
            </a:r>
            <a:endParaRPr lang="pl-PL" sz="36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4F6228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2168" y="2066479"/>
            <a:ext cx="8218456" cy="360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96000"/>
              </a:lnSpc>
              <a:spcAft>
                <a:spcPts val="0"/>
              </a:spcAft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 wyniku wspólnych działań od czerwca 2014 r. nastąpiła korzystna zmiana zasad finansowania gminnych programów ograniczania niskiej </a:t>
            </a:r>
            <a:r>
              <a:rPr lang="pl-P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emisji, ze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środków </a:t>
            </a:r>
            <a:r>
              <a:rPr lang="pl-PL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WFOŚiGW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w </a:t>
            </a:r>
            <a:r>
              <a:rPr lang="pl-P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Krakowie. </a:t>
            </a:r>
          </a:p>
          <a:p>
            <a:pPr indent="228600" algn="just">
              <a:lnSpc>
                <a:spcPct val="96000"/>
              </a:lnSpc>
            </a:pP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wszystkich (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poza Krakowem) miejscowościach województwa małopolskiego, gdzie wykazano przekroczenia dopuszczalnych stężeń, występujących w powietrzu zanieczyszczeń,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wprowadzono dofinansowywanie osobom prywatnym ze środków WFOŚ, kosztów wymiany uciążliwych urządzeń grzewczych,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także tych na paliwa stałe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Muszą to być jednak urządzenia posiadające atest wydany przez uprawnione instytuty a dofinansowanie odbywać się może poprzez gminy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2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8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Powyższe  gremium występowało też  o objęcie programem KAWKA  gmin liczących mniej niż 10 tysięcy mieszkańców.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 części wniosek ten został spełniony w końcu 2015 r. co istotnie pobudziło aktywność samorządów do wprowadzania zorganizowanej wymiany wysokoemisyjnych urządzeń grzewczych.</a:t>
            </a:r>
            <a:endParaRPr lang="pl-PL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360768" y="390668"/>
            <a:ext cx="8229600" cy="744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POPRAWA MECHANIZMÓW FINANSOWANIA </a:t>
            </a:r>
            <a:r>
              <a:rPr kumimoji="0" lang="pl-PL" sz="2400" b="1" i="0" u="none" strike="noStrike" kern="1200" cap="none" spc="0" normalizeH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POP</a:t>
            </a:r>
            <a: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pl-PL" sz="2000" b="1" i="0" u="none" strike="noStrike" kern="1200" cap="none" spc="0" normalizeH="0" baseline="0" noProof="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8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6177" y="1605205"/>
            <a:ext cx="71403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l-P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końcem </a:t>
            </a:r>
            <a:r>
              <a:rPr lang="pl-P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2015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roku </a:t>
            </a:r>
            <a:r>
              <a:rPr lang="pl-P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bardzo wzrosła dynamika składanych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przez gminy wniosków o wymiany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wysokoemisyjnych urządzeń grzewczych w mniejszych miejscowościach.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Dotyczy to wniosków składanych do Wojewódzkiego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Funduszu Ochrony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Środowiska i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Gospodarki Wodnej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 program PONE – do 50% dofinansowania), oraz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 programu KAWKA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finansowanego przez Narodowy i Wojewódzki Fundusz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Ochrony Środowiska i Gospodarki Wodnej 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(dla miejscowości większych niż 5 tysięcy mieszkańców.</a:t>
            </a:r>
          </a:p>
          <a:p>
            <a:pPr algn="just">
              <a:spcAft>
                <a:spcPts val="0"/>
              </a:spcAft>
            </a:pPr>
            <a:r>
              <a:rPr lang="pl-P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 ubiegłym roku rozpoczęto nabór do programu RYŚ dofinansowującego termomodernizację budynków prywatnych.</a:t>
            </a:r>
          </a:p>
          <a:p>
            <a:pPr algn="just">
              <a:spcAft>
                <a:spcPts val="0"/>
              </a:spcAft>
            </a:pPr>
            <a:endParaRPr lang="pl-PL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ILOŚĆ  SKŁADANYCH WNIOSKÓW PRZERASTA MOŻLIWOŚCI FUNDUSZY OCHRONY ŚRODOWISKA</a:t>
            </a:r>
          </a:p>
          <a:p>
            <a:pPr algn="ctr">
              <a:spcAft>
                <a:spcPts val="0"/>
              </a:spcAft>
            </a:pPr>
            <a:r>
              <a:rPr lang="pl-PL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ISTNIEJE ZAGROŻENIE ZAHAMOWANIA PROGRAMU OCHRONY POWIETRZA W MAŁOPOLSCE.</a:t>
            </a:r>
            <a:endParaRPr lang="pl-PL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535579" y="444456"/>
            <a:ext cx="8229600" cy="744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PROBLEMY Z FINANSOWANIEM </a:t>
            </a:r>
            <a:r>
              <a:rPr kumimoji="0" lang="pl-PL" sz="3200" b="1" i="0" u="none" strike="noStrike" kern="1200" cap="none" spc="0" normalizeH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POP</a:t>
            </a:r>
            <a: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pl-PL" sz="2000" b="1" i="0" u="none" strike="noStrike" kern="1200" cap="none" spc="0" normalizeH="0" baseline="0" noProof="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350327"/>
            <a:ext cx="9020673" cy="744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PROBLEMY PRAWNE WARUNKUJĄCE SKUTECZNOŚĆ </a:t>
            </a:r>
            <a:r>
              <a:rPr kumimoji="0" lang="pl-PL" sz="2400" b="1" i="0" u="none" strike="noStrike" kern="1200" cap="none" spc="0" normalizeH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POP</a:t>
            </a:r>
            <a: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pl-PL" sz="2000" b="1" i="0" u="none" strike="noStrike" kern="1200" cap="none" spc="0" normalizeH="0" baseline="0" noProof="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70647" y="1393144"/>
            <a:ext cx="773205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95" indent="-25209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GŁÓWNE POSTULATY ZMIAN PRAWNYCH:</a:t>
            </a:r>
            <a:endParaRPr lang="pl-PL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Uregulowanie </a:t>
            </a: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parametrów jakościowych paliw stałych dopuszczonych do sprzedaży w Polsce w celu wyeliminowanie najgorszych gatunków węgla: miałów i mułów sprzedawanych osobom fizycznym,</a:t>
            </a:r>
            <a:endParaRPr lang="pl-PL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Określenie parametrów technicznych i wielkości emisji zanieczyszczeń dla nowych kotłów na paliwa stałe instalowanych w budynkach oraz procedury kontroli tych parametrów przez służby kominiarskie,</a:t>
            </a:r>
            <a:endParaRPr lang="pl-PL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Umożliwienie radzie miasta wdrożenie strefy ograniczonej emisji komunikacyjnej mającej na celu ograniczenie wjazdu dla samochodów nie spełniających wymagań norm spalin np. Euro 3 lub Euro 4.</a:t>
            </a:r>
            <a:endParaRPr lang="pl-PL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2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2047" y="2030506"/>
            <a:ext cx="774550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 </a:t>
            </a: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rojekt </a:t>
            </a: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rozporządzenia Ministra Gospodarki w sprawie norm jakości dla węgla kamiennego nie daje najmniejszej nadziei na poprawę jakości powietrza gdyż nadal dopuszcza do sprzedaży na rynku gospodarstw domowych odpady węglowe: muły, flotokoncentraty oraz miały o wysokiej zawartości popiołu, siarki i chloru. O bezwzględnej konieczności wycofania ich z rynku gospodarstw domowych mówi również NIK w swoim raporcie z 2014 roku. </a:t>
            </a:r>
            <a:endParaRPr lang="pl-PL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404115"/>
            <a:ext cx="8697943" cy="744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NAJSZYBSZE PRZYJĘCIE NORM JAKOŚCI WĘGLA </a:t>
            </a:r>
          </a:p>
          <a:p>
            <a:pPr algn="ctr">
              <a:spcBef>
                <a:spcPct val="0"/>
              </a:spcBef>
              <a:defRPr/>
            </a:pP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INNYCH PALIW STAŁYCH</a:t>
            </a:r>
            <a:endParaRPr kumimoji="0" lang="pl-PL" sz="1600" b="1" i="0" u="none" strike="noStrike" kern="1200" cap="none" spc="0" normalizeH="0" baseline="0" noProof="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9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3413" y="2055131"/>
            <a:ext cx="7167281" cy="43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Co </a:t>
            </a: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roku na polski rynek trafia 140 000 kotłów pozaklasowych, zwanych potocznie „śmieciuchami”, w których można spalić wszelkiego rodzaju paliwa a nawet odpady. Emisje pyłu czy </a:t>
            </a:r>
            <a:r>
              <a:rPr lang="pl-PL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benzo</a:t>
            </a: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[a]</a:t>
            </a:r>
            <a:r>
              <a:rPr lang="pl-PL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pirenu</a:t>
            </a: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takich kotłów są kilkanaście razy wyższe niż z kotłów nowoczesnych. Dlatego należy określić minimalne standardy emisyjne (w rozporządzeniu Ministra Gospodarki), jakie powinny spełniać nowe kotły na paliwa stałe i wprowadzić stopniowy harmonogram zaostrzania tych standardów. Najwyższa Izba Kontroli wskazuje na konieczność takich rozwiązań, a podobny system został już z powodzeniem wdrożony w Czechach. Obecnie brak uregulowań w tym względzie pogłębia problem niskiej emisji na wiele lat. </a:t>
            </a:r>
            <a:endParaRPr lang="pl-PL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404115"/>
            <a:ext cx="8697943" cy="744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NAJSZYBSZE PRZYJĘCIE STANDARDÓW EMISYJNYCH </a:t>
            </a: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 KOTŁÓW NA PALIWA STAŁE</a:t>
            </a:r>
            <a:endParaRPr kumimoji="0" lang="pl-PL" sz="1600" b="1" i="0" u="none" strike="noStrike" kern="1200" cap="none" spc="0" normalizeH="0" baseline="0" noProof="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42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5460" y="2264013"/>
            <a:ext cx="6965576" cy="43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Jak </a:t>
            </a: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najszybsze wzmocnienie narzędzi finansowych wspierających likwidację niskiej emisji w tym programów dopłat instalacji niskoemisyjnych instalacji grzewczych oraz programów wspierających termomodernizacje domów. W obecnej chwili 70% domów jednorodzinnych w Polsce korzysta z </a:t>
            </a:r>
            <a:r>
              <a:rPr lang="pl-PL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niskosprawnych</a:t>
            </a: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kotłów na węgiel jako głównego źródła ciepła, podobnie duży jest odsetek budynków ocieplone słabo lub w ogóle. Aby ogrzać taki dom ich mieszkańcy potrzebują znacznej ilości energii cieplnej, przez co wybierają węgiel, często niskiej jakości. W Polsce nie istnieją praktycznie żadne instrumenty, który oferowałby pomoc w zakresie termomodernizacji budynków jednorodzinnych. </a:t>
            </a:r>
            <a:endParaRPr lang="pl-PL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404115"/>
            <a:ext cx="8697943" cy="744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NAJSZYBSZE WZMOCNIENIE NARZĘDZI FINANSOWYCH WSPIERAJĄCYCH LIKWIDACJĘ NISKIEJ EMISJI </a:t>
            </a:r>
            <a:endParaRPr kumimoji="0" lang="pl-PL" sz="2200" b="1" i="0" u="none" strike="noStrike" kern="1200" cap="none" spc="0" normalizeH="0" baseline="0" noProof="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4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7883" y="1721225"/>
            <a:ext cx="7247964" cy="4348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Małopolski 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Wojewódzki Inspektor Ochrony Środowiska prosi o wystąpienie do właściwego organu, o dokonanie zmian w ustawie prawo ochrony środowiska, w zakresie egzekwowania kar za uchybienia w realizacji programów ochrony powietrza. W szczególności dotyczy to: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wprowadzenia zasad umożliwiających nakładania kar z zastosowaniem trybu ich odraczania, odliczając od kar wydatki gmin na realizację gminnych programów ochrony powietrza. (Wskazana odpowiednia nowelizacja zapisów administracyjnych kar pieniężnych</a:t>
            </a:r>
            <a:r>
              <a:rPr lang="pl-PL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pl-PL" sz="1600" dirty="0" smtClean="0"/>
              <a:t>Według art.315.b ustawy prawo ochrony środowiska, karę </a:t>
            </a:r>
            <a:r>
              <a:rPr lang="pl-PL" sz="1600" dirty="0"/>
              <a:t>pieniężną wnosi się na rachunek bankowy Narodowego Funduszu Ochrony Środowiska i Gospodarki Wodnej w terminie 7 dni od dnia, w którym decyzja o jej wymierzeniu stała się ostateczna.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0" y="404115"/>
            <a:ext cx="8697943" cy="744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RACJONALIZACJA NARZĘDZI FINANSOWYCH WSPIERAJĄCYCH LIKWIDACJĘ NISKIEJ EMISJI </a:t>
            </a:r>
            <a:endParaRPr kumimoji="0" lang="pl-PL" sz="2200" b="1" i="0" u="none" strike="noStrike" kern="1200" cap="none" spc="0" normalizeH="0" baseline="0" noProof="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9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10401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23863"/>
            <a:ext cx="8313737" cy="5988803"/>
          </a:xfrm>
        </p:spPr>
      </p:pic>
      <p:sp>
        <p:nvSpPr>
          <p:cNvPr id="6" name="Prostokąt 5"/>
          <p:cNvSpPr/>
          <p:nvPr/>
        </p:nvSpPr>
        <p:spPr>
          <a:xfrm>
            <a:off x="457200" y="1268710"/>
            <a:ext cx="83024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4000" b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Dziękuję za uwagę!</a:t>
            </a:r>
            <a:endParaRPr lang="pl-PL" sz="4000" b="1" dirty="0">
              <a:ln/>
              <a:solidFill>
                <a:schemeClr val="accent3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65504"/>
            <a:ext cx="8229600" cy="1207009"/>
          </a:xfrm>
        </p:spPr>
        <p:txBody>
          <a:bodyPr>
            <a:normAutofit fontScale="85000" lnSpcReduction="10000"/>
          </a:bodyPr>
          <a:lstStyle/>
          <a:p>
            <a:pPr marL="538163" indent="-357188" algn="just">
              <a:buFont typeface="Courier New" pitchFamily="49" charset="0"/>
              <a:buChar char="o"/>
              <a:tabLst>
                <a:tab pos="541338" algn="l"/>
              </a:tabLst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Wskaźnikami krytycznymi są ponadnormatywne stężenia pyłów PM10 i PM2,5 oraz stężenia 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benzo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pl-PL" sz="2000" b="1" dirty="0" err="1">
                <a:latin typeface="Times New Roman" pitchFamily="18" charset="0"/>
                <a:cs typeface="Times New Roman" pitchFamily="18" charset="0"/>
              </a:rPr>
              <a:t>pirenu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marL="538163" indent="-357188" algn="just">
              <a:buFont typeface="Courier New" pitchFamily="49" charset="0"/>
              <a:buChar char="o"/>
              <a:tabLst>
                <a:tab pos="541338" algn="l"/>
              </a:tabLst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Zła jakość powietrza utrzymuje się w całej Polsce, lecz szczególnie </a:t>
            </a:r>
            <a:br>
              <a:rPr 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duże przekroczenia poziomów dopuszczalnych występują w Polsce Południowej. </a:t>
            </a:r>
          </a:p>
          <a:p>
            <a:pPr>
              <a:buNone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upa 5"/>
          <p:cNvGrpSpPr>
            <a:grpSpLocks/>
          </p:cNvGrpSpPr>
          <p:nvPr/>
        </p:nvGrpSpPr>
        <p:grpSpPr bwMode="auto">
          <a:xfrm>
            <a:off x="457200" y="2572513"/>
            <a:ext cx="8229600" cy="3689622"/>
            <a:chOff x="0" y="0"/>
            <a:chExt cx="69801" cy="35998"/>
          </a:xfrm>
        </p:grpSpPr>
        <p:pic>
          <p:nvPicPr>
            <p:cNvPr id="12" name="Obraz 12" descr="PM10_POLSK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3515" cy="35998"/>
            </a:xfrm>
            <a:prstGeom prst="rect">
              <a:avLst/>
            </a:prstGeom>
            <a:noFill/>
          </p:spPr>
        </p:pic>
        <p:pic>
          <p:nvPicPr>
            <p:cNvPr id="13" name="Obraz 13" descr="BaP_POLSK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85" y="0"/>
              <a:ext cx="33516" cy="35998"/>
            </a:xfrm>
            <a:prstGeom prst="rect">
              <a:avLst/>
            </a:prstGeom>
            <a:noFill/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57200" y="0"/>
            <a:ext cx="8229600" cy="991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24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pl-PL" sz="28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Wskaźniki </a:t>
            </a:r>
            <a:r>
              <a:rPr lang="pl-PL" sz="2800" b="1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b="1" dirty="0" err="1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łej</a:t>
            </a:r>
            <a:r>
              <a:rPr lang="pl-PL" sz="28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jakości powietrza</a:t>
            </a:r>
            <a:endParaRPr kumimoji="0" lang="pl-PL" sz="2800" b="1" i="0" u="none" strike="noStrike" kern="1200" cap="none" spc="0" normalizeH="0" baseline="0" noProof="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1636"/>
            <a:ext cx="8229600" cy="1590878"/>
          </a:xfrm>
        </p:spPr>
        <p:txBody>
          <a:bodyPr>
            <a:normAutofit fontScale="70000" lnSpcReduction="20000"/>
          </a:bodyPr>
          <a:lstStyle/>
          <a:p>
            <a:pPr marL="538163" indent="-357188" algn="just">
              <a:buFont typeface="Courier New" pitchFamily="49" charset="0"/>
              <a:buChar char="o"/>
              <a:tabLst>
                <a:tab pos="541338" algn="l"/>
              </a:tabLst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kuteczne zmniejszenie emisji pyłów związanych z funkcjonowaniem indywidualnego ogrzewania budynków </a:t>
            </a:r>
          </a:p>
          <a:p>
            <a:pPr marL="538163" lvl="0" indent="-363538" algn="just">
              <a:buFont typeface="Courier New" pitchFamily="49" charset="0"/>
              <a:buChar char="o"/>
              <a:tabLst>
                <a:tab pos="541338" algn="l"/>
              </a:tabLst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Wyeksponowanie </a:t>
            </a:r>
            <a:r>
              <a:rPr lang="pl-P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listy skutecznych </a:t>
            </a:r>
            <a:r>
              <a:rPr lang="pl-PL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działań</a:t>
            </a:r>
            <a:r>
              <a:rPr lang="pl-P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podejmowanych w celu ograniczania niskiej emisji </a:t>
            </a:r>
            <a:r>
              <a:rPr lang="pl-PL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l-PL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skuteczne:</a:t>
            </a:r>
            <a:r>
              <a:rPr lang="pl-PL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sieć miejska, termomodernizacja i wymiana źródeł ciepła w budynkach prywatnych, </a:t>
            </a:r>
            <a:r>
              <a:rPr lang="pl-PL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mało skuteczne: </a:t>
            </a:r>
            <a:r>
              <a:rPr lang="pl-PL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solary</a:t>
            </a:r>
            <a:r>
              <a:rPr lang="pl-PL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inwestycje drogowe </a:t>
            </a:r>
            <a:r>
              <a:rPr lang="pl-PL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pl-PL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975" indent="88900" algn="just">
              <a:buFont typeface="Courier New" pitchFamily="49" charset="0"/>
              <a:buChar char="o"/>
              <a:tabLst>
                <a:tab pos="541338" algn="l"/>
              </a:tabLst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5800" y="228600"/>
            <a:ext cx="774550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28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Główne cele programu ochrony powietrza</a:t>
            </a:r>
            <a:endParaRPr lang="pl-PL" sz="2800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5260"/>
            <a:ext cx="4605617" cy="35572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5123329" y="2572514"/>
            <a:ext cx="3866125" cy="34400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Przyczyny przekroczeń dopuszczalnego poziomu pyłu PM10 w powietrzu w 2013r.</a:t>
            </a:r>
          </a:p>
          <a:p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Udział procentowy w skali roku.</a:t>
            </a:r>
          </a:p>
          <a:p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S5 – oddziaływanie emisji związanych z indywidualnym ogrzewaniem budynków: 88,21 %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313211" y="518071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88,21 %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241930"/>
            <a:ext cx="868680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4181" y="201707"/>
            <a:ext cx="8229600" cy="16409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MONITORING JAKOŚCI POWIETRZA PODSTAWĄ PROGRAMÓW JEGO OCHRONY</a:t>
            </a:r>
            <a:br>
              <a:rPr lang="pl-PL" sz="28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400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8145" y="2275406"/>
            <a:ext cx="7841673" cy="394509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Monitoring powietrza warunkuje właściwe wskazanie obszarów zagrożeń.</a:t>
            </a:r>
          </a:p>
          <a:p>
            <a:pPr algn="just">
              <a:buFont typeface="Courier New" pitchFamily="49" charset="0"/>
              <a:buChar char="o"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Modelowanie rozkładu zanieczyszczeń jest mało precyzyjne.</a:t>
            </a:r>
          </a:p>
          <a:p>
            <a:pPr algn="just">
              <a:buFont typeface="Courier New" pitchFamily="49" charset="0"/>
              <a:buChar char="o"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System pomiarów jakości powietrza jest głównym narzędziem zarządzania środowiskiem. W etapie wstępnym pomaga ocenić poprawność wykonanej inwentaryzacji źródeł emisji, w etapach dalszych pozwala ocenić skuteczność podejmowanych działań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Courier New" pitchFamily="49" charset="0"/>
              <a:buChar char="o"/>
            </a:pPr>
            <a:endParaRPr lang="pl-PL" sz="2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1648"/>
            <a:ext cx="8229600" cy="589451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Większość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gmin nie realizuje celów w zakresie ograniczenia emisji pyłu PM10 wyznaczonych w  POP dla województwa małopolskiego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 dwóch latach realizacji, pierwszego trzyletniego etapu redukcji emisji pyłu PM10, tylko 2 gminy zbliżyły się do wymaganej granicy 20% redukcji. Większość gmin objęta obowiązkiem takiej redukcji (programem objęto 90 na 182 gminy w województwie)  wykazała efekt poniżej 0,5 %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Według danych z Małopolskiego Urzędu Marszałkowskiego, gdyby tempo eliminacji wysokoemisyjnych urządzeń grzewczych wykazane za lata 2013 – 2014 utrzymywało się nadal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, to w Krakowie problem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emisji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związanych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z indywidualnym ogrzewaniem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budynków rozwiązano by za 10 lat natomiast w pozostałej części województwa za lat 240!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23682" y="581272"/>
            <a:ext cx="688863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DOTYCHCZASOWA REALIZACJA</a:t>
            </a:r>
            <a:r>
              <a:rPr lang="pl-PL" altLang="pl-PL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PROGRAMÓW </a:t>
            </a:r>
            <a:r>
              <a:rPr lang="pl-PL" altLang="pl-PL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OCHRONY POWIETRZA </a:t>
            </a: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JEST MAŁO SKUTECZNA.</a:t>
            </a:r>
            <a:endParaRPr lang="pl-PL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57200" y="525650"/>
            <a:ext cx="8229600" cy="1150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PODSTAWY PRAWNE NADZOROWANIA REALIZACJI</a:t>
            </a:r>
            <a:r>
              <a:rPr kumimoji="0" lang="pl-PL" sz="2400" b="1" i="0" u="none" strike="noStrike" kern="1200" cap="none" spc="0" normalizeH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PROGRAMU OCHRONY POWIETRZA</a:t>
            </a:r>
            <a:r>
              <a:rPr kumimoji="0" lang="pl-PL" sz="16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16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pl-PL" sz="16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16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pl-PL" sz="1600" b="1" i="0" u="none" strike="noStrike" kern="1200" cap="none" spc="0" normalizeH="0" baseline="0" noProof="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09600" y="1981200"/>
            <a:ext cx="8229600" cy="42973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art. 96a. 1. ustawy z dnia 27 kwietnia 2001 r. – Prawo ochrony środowiska; Wojewódzkie Inspektoraty Ochrony Środowiska mogą przystąpić do kontrolowania wykonywanych przez gminy zadań, określonych w programach ochrony powietrza w swoich województwach. Programy te powinny zawierać wykazy zadań dla konkretnych gmin, wyszczególniając zadania, które powinny być wykonane w latach 2013 – 2015. </a:t>
            </a:r>
          </a:p>
          <a:p>
            <a:pPr algn="just"/>
            <a:endParaRPr lang="pl-PL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pl-PL" b="1" dirty="0" smtClean="0">
                <a:latin typeface="Times New Roman"/>
                <a:ea typeface="Calibri"/>
              </a:rPr>
              <a:t>Na podstawie art. 315a ustawy z dnia 27 kwietnia 2001 r. – Prawo ochrony środowiska, w przypadku niedotrzymania terminów realizacji zadań określonych w programach ochrony powietrza oraz planach działań krótkoterminowych organ za to odpowiedzialny podlega karze pieniężnej w wysokości od 10 000 zł do 500 000 zł. Karę pieniężną, w drodze decyzji, wymierza wojewódzki inspektor ochrony środowiska, biorąc pod uwagę ilość i wagę stwierdzonych uchybień oraz naruszonych przez organ obowiązków.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pl-PL" b="1" dirty="0" smtClean="0">
                <a:latin typeface="Times New Roman"/>
                <a:ea typeface="Calibri"/>
              </a:rPr>
              <a:t>	</a:t>
            </a:r>
            <a:endParaRPr kumimoji="0" lang="pl-PL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35579" y="444456"/>
            <a:ext cx="8229600" cy="744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MECHANIZM KONTROLI</a:t>
            </a:r>
            <a:r>
              <a:rPr kumimoji="0" lang="pl-PL" sz="3200" b="1" i="0" u="none" strike="noStrike" kern="1200" cap="none" spc="0" normalizeH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POP</a:t>
            </a:r>
            <a: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pl-PL" sz="2000" b="1" i="0" u="none" strike="noStrike" kern="1200" cap="none" spc="0" normalizeH="0" baseline="0" noProof="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609600" y="1423851"/>
            <a:ext cx="8229600" cy="5120640"/>
          </a:xfrm>
          <a:prstGeom prst="rect">
            <a:avLst/>
          </a:prstGeom>
        </p:spPr>
        <p:txBody>
          <a:bodyPr/>
          <a:lstStyle/>
          <a:p>
            <a:pPr algn="just"/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600" dirty="0" smtClean="0"/>
          </a:p>
          <a:p>
            <a:pPr algn="just"/>
            <a:endParaRPr lang="pl-PL" sz="16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pl-PL" b="1" dirty="0" smtClean="0">
                <a:latin typeface="Times New Roman"/>
                <a:ea typeface="Calibri"/>
              </a:rPr>
              <a:t>	</a:t>
            </a:r>
            <a:endParaRPr kumimoji="0" lang="pl-PL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05246" y="1576250"/>
            <a:ext cx="8229600" cy="4563293"/>
          </a:xfrm>
          <a:prstGeom prst="rect">
            <a:avLst/>
          </a:prstGeom>
        </p:spPr>
        <p:txBody>
          <a:bodyPr/>
          <a:lstStyle/>
          <a:p>
            <a:pPr algn="just"/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buFont typeface="Courier New" pitchFamily="49" charset="0"/>
              <a:buChar char="o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Skuteczne kontrolowanie gminnych programów ochrony powietrza może mieć miejsce tylko wtedy, gdy w programach ochrony powietrza dla województwa ujęte zostały szczegółowo zadania dla poszczególnych gmin. Powinien zatem być przyjęty harmonogram redukcji emitowanych do powietrza pyłów w Mg oraz ilość lokali</a:t>
            </a:r>
            <a:r>
              <a:rPr lang="pl-PL" b="1" smtClean="0">
                <a:latin typeface="Times New Roman" pitchFamily="18" charset="0"/>
                <a:cs typeface="Times New Roman" pitchFamily="18" charset="0"/>
              </a:rPr>
              <a:t>, 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których zlikwidowano wysokoemisyjne piece.</a:t>
            </a:r>
          </a:p>
          <a:p>
            <a:pPr algn="just">
              <a:buFont typeface="Courier New" pitchFamily="49" charset="0"/>
              <a:buChar char="o"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buFont typeface="Courier New" pitchFamily="49" charset="0"/>
              <a:buChar char="o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Kontrole powinny objąć gminy wymienione w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rogramie ochrony powietrza dla województwa, dla których określono zakres zadań na lata 2013 – 2015.</a:t>
            </a:r>
          </a:p>
          <a:p>
            <a:pPr marL="360363" indent="-360363" algn="just">
              <a:buFont typeface="Courier New" pitchFamily="49" charset="0"/>
              <a:buChar char="o"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0" indent="-360363" algn="just">
              <a:buFont typeface="Courier New" pitchFamily="49" charset="0"/>
              <a:buChar char="o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Zasadne było by wprowadzenia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 umożliwiających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nakładanie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 z zastosowaniem trybu ich odraczania, odliczając od kar wydatki gmin na realizację gminnych programów ochrony powietrza. (Wskazana odpowiednia nowelizacja zapisów administracyjnych kar pieniężnych.)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60363" algn="just">
              <a:buFont typeface="Courier New" pitchFamily="49" charset="0"/>
              <a:buChar char="o"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600" dirty="0" smtClean="0"/>
          </a:p>
          <a:p>
            <a:pPr algn="just"/>
            <a:endParaRPr lang="pl-PL" sz="16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pl-PL" b="1" dirty="0" smtClean="0">
                <a:latin typeface="Times New Roman"/>
                <a:ea typeface="Calibri"/>
              </a:rPr>
              <a:t>	</a:t>
            </a:r>
            <a:endParaRPr kumimoji="0" lang="pl-PL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878"/>
            <a:ext cx="9144000" cy="226006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571" y="3892946"/>
            <a:ext cx="2891118" cy="39516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24488" y="4589599"/>
            <a:ext cx="6930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Arial" panose="020B0604020202020204" pitchFamily="34" charset="0"/>
              </a:rPr>
              <a:t>Potrzeba </a:t>
            </a:r>
            <a:r>
              <a:rPr lang="pl-PL" dirty="0" smtClean="0">
                <a:latin typeface="Arial" panose="020B0604020202020204" pitchFamily="34" charset="0"/>
              </a:rPr>
              <a:t>wymiany </a:t>
            </a:r>
            <a:r>
              <a:rPr lang="pl-PL" dirty="0">
                <a:latin typeface="Arial" panose="020B0604020202020204" pitchFamily="34" charset="0"/>
              </a:rPr>
              <a:t>około 155 tys</a:t>
            </a:r>
            <a:r>
              <a:rPr lang="pl-PL" dirty="0" smtClean="0">
                <a:latin typeface="Arial" panose="020B0604020202020204" pitchFamily="34" charset="0"/>
              </a:rPr>
              <a:t>.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</a:rPr>
              <a:t>Kotłów. W dziesięcioletnim cyklu</a:t>
            </a:r>
          </a:p>
          <a:p>
            <a:pPr algn="ctr"/>
            <a:r>
              <a:rPr lang="pl-PL" dirty="0" smtClean="0">
                <a:latin typeface="Arial" panose="020B0604020202020204" pitchFamily="34" charset="0"/>
              </a:rPr>
              <a:t> rocznie należy wymieniać ponad15 tysięcy kotłów.</a:t>
            </a:r>
            <a:endParaRPr lang="pl-PL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23933" y="5585931"/>
            <a:ext cx="399207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pl-PL" sz="1200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pl-PL" altLang="pl-PL" sz="1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pl-PL" altLang="pl-PL" sz="1200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pl-PL" altLang="pl-PL" sz="1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Departament Środowiska</a:t>
            </a:r>
            <a:b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pl-PL" alt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Urząd Marszałkowski Województwa Małopolskiego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60767" y="281212"/>
            <a:ext cx="8229600" cy="744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DYNAMIKA OGRANICZANIA NISKIEJ EMISJI</a:t>
            </a:r>
            <a:r>
              <a:rPr kumimoji="0" lang="pl-PL" sz="28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28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pl-PL" sz="28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28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pl-PL" sz="2800" b="1" i="0" u="none" strike="noStrike" kern="1200" cap="none" spc="0" normalizeH="0" baseline="0" noProof="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8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5579" y="1188720"/>
            <a:ext cx="7368988" cy="548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96000"/>
              </a:lnSpc>
              <a:spcAft>
                <a:spcPts val="0"/>
              </a:spcAft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 celu zwiększenia skuteczności działań  związanych z realizacją  Programu Ochrony Powietrza Województwa Małopolskiego, Małopolski Wojewódzki Inspektor Ochrony Środowiska zainicjował w roku 2013 nową formę współpracy z Departamentem Środowiska Małopolskiego Urzędu Marszałkowskiego, Wojewódzkim Funduszem Ochrony Środowiska i Gospodarki Wodnej oraz grupą gmin i powiatów; tworząc Zespół Lokalnych Programów Ochrony Powietrza. Współpracę zadeklarowało 60 gmin i 19 starostw powiatowych.</a:t>
            </a:r>
            <a:endParaRPr lang="pl-PL" sz="1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15"/>
              </a:lnSpc>
              <a:spcAft>
                <a:spcPts val="0"/>
              </a:spcAft>
            </a:pP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18160" algn="just">
              <a:lnSpc>
                <a:spcPct val="89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Zespół ten pracuje nad stworzeniem warunków dla skutecznego ograniczania niskiej emisji. Jego priorytetowymi zadaniami   są: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95"/>
              </a:lnSpc>
              <a:spcAft>
                <a:spcPts val="0"/>
              </a:spcAft>
            </a:pP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0" algn="just">
              <a:lnSpc>
                <a:spcPct val="89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stworzenie w województwie małopolskim mechanizmu finansowego zwiększającego skuteczność wdrażania gminnych programów ograniczania niskiej emisji,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80"/>
              </a:lnSpc>
              <a:spcAft>
                <a:spcPts val="0"/>
              </a:spcAft>
            </a:pP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0" algn="just">
              <a:lnSpc>
                <a:spcPct val="89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stworzenie gminnych programów ograniczenia niskiej emisji, których podstawą będzie inwentaryzacja źródeł niskiej emisji oraz funkcjonowanie lokalnej energetyki cieplnej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95"/>
              </a:lnSpc>
              <a:spcAft>
                <a:spcPts val="0"/>
              </a:spcAft>
            </a:pP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0" algn="just">
              <a:lnSpc>
                <a:spcPct val="88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uzyskanie dla mieszkańców, za pośrednictwem gmin środków na wymianę uciążliwych dla środowiska systemów grzewczych;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95"/>
              </a:lnSpc>
              <a:spcAft>
                <a:spcPts val="0"/>
              </a:spcAft>
            </a:pP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0" algn="just">
              <a:lnSpc>
                <a:spcPct val="88000"/>
              </a:lnSpc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kształtowanie pozytywnej świadomości społecznej – promowanie dobrych praktyk, z uwzględnieniem efektów finansowych;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535579" y="444456"/>
            <a:ext cx="8229600" cy="744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 ZROBIONO W LATACH 2013 – 2015 ?</a:t>
            </a:r>
            <a: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pl-PL" sz="2000" b="1" i="0" u="none" strike="noStrike" kern="1200" cap="none" spc="0" normalizeH="0" baseline="0" noProof="0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pl-PL" sz="2000" b="1" i="0" u="none" strike="noStrike" kern="1200" cap="none" spc="0" normalizeH="0" baseline="0" noProof="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9361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4198</TotalTime>
  <Words>722</Words>
  <Application>Microsoft Office PowerPoint</Application>
  <PresentationFormat>Pokaz na ekranie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Trebuchet MS</vt:lpstr>
      <vt:lpstr>Wingdings 3</vt:lpstr>
      <vt:lpstr>Faseta</vt:lpstr>
      <vt:lpstr>Prezentacja programu PowerPoint</vt:lpstr>
      <vt:lpstr>Prezentacja programu PowerPoint</vt:lpstr>
      <vt:lpstr>Prezentacja programu PowerPoint</vt:lpstr>
      <vt:lpstr>MONITORING JAKOŚCI POWIETRZA PODSTAWĄ PROGRAMÓW JEGO OCHRONY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Tutaj wpisz tytuł</dc:title>
  <dc:creator>piotr</dc:creator>
  <cp:lastModifiedBy>r.listwan</cp:lastModifiedBy>
  <cp:revision>294</cp:revision>
  <dcterms:created xsi:type="dcterms:W3CDTF">2015-08-04T06:34:07Z</dcterms:created>
  <dcterms:modified xsi:type="dcterms:W3CDTF">2016-04-17T21:14:45Z</dcterms:modified>
</cp:coreProperties>
</file>